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328" r:id="rId2"/>
    <p:sldId id="350" r:id="rId3"/>
    <p:sldId id="451" r:id="rId4"/>
    <p:sldId id="331" r:id="rId5"/>
    <p:sldId id="434" r:id="rId6"/>
    <p:sldId id="352" r:id="rId7"/>
    <p:sldId id="435" r:id="rId8"/>
    <p:sldId id="436" r:id="rId9"/>
    <p:sldId id="437" r:id="rId10"/>
    <p:sldId id="440" r:id="rId11"/>
    <p:sldId id="442" r:id="rId12"/>
    <p:sldId id="452" r:id="rId13"/>
    <p:sldId id="453" r:id="rId14"/>
    <p:sldId id="363" r:id="rId15"/>
    <p:sldId id="357" r:id="rId16"/>
    <p:sldId id="362" r:id="rId17"/>
    <p:sldId id="361" r:id="rId18"/>
    <p:sldId id="455" r:id="rId19"/>
    <p:sldId id="396" r:id="rId20"/>
    <p:sldId id="364" r:id="rId21"/>
    <p:sldId id="397" r:id="rId22"/>
    <p:sldId id="398" r:id="rId23"/>
    <p:sldId id="449" r:id="rId24"/>
    <p:sldId id="450" r:id="rId25"/>
    <p:sldId id="284" r:id="rId26"/>
    <p:sldId id="446" r:id="rId27"/>
    <p:sldId id="447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07" r:id="rId37"/>
    <p:sldId id="408" r:id="rId38"/>
    <p:sldId id="409" r:id="rId39"/>
    <p:sldId id="410" r:id="rId40"/>
    <p:sldId id="411" r:id="rId41"/>
    <p:sldId id="412" r:id="rId42"/>
    <p:sldId id="413" r:id="rId43"/>
    <p:sldId id="414" r:id="rId44"/>
    <p:sldId id="415" r:id="rId45"/>
    <p:sldId id="416" r:id="rId46"/>
    <p:sldId id="417" r:id="rId47"/>
    <p:sldId id="418" r:id="rId48"/>
    <p:sldId id="419" r:id="rId49"/>
    <p:sldId id="420" r:id="rId50"/>
    <p:sldId id="421" r:id="rId51"/>
    <p:sldId id="422" r:id="rId52"/>
    <p:sldId id="423" r:id="rId53"/>
    <p:sldId id="424" r:id="rId54"/>
    <p:sldId id="425" r:id="rId55"/>
    <p:sldId id="426" r:id="rId56"/>
    <p:sldId id="427" r:id="rId57"/>
    <p:sldId id="428" r:id="rId58"/>
    <p:sldId id="429" r:id="rId59"/>
    <p:sldId id="456" r:id="rId60"/>
    <p:sldId id="457" r:id="rId61"/>
    <p:sldId id="458" r:id="rId62"/>
    <p:sldId id="459" r:id="rId63"/>
    <p:sldId id="431" r:id="rId64"/>
    <p:sldId id="432" r:id="rId65"/>
    <p:sldId id="433" r:id="rId6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4E2B8"/>
    <a:srgbClr val="A5C2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68" autoAdjust="0"/>
    <p:restoredTop sz="94660"/>
  </p:normalViewPr>
  <p:slideViewPr>
    <p:cSldViewPr>
      <p:cViewPr varScale="1">
        <p:scale>
          <a:sx n="84" d="100"/>
          <a:sy n="84" d="100"/>
        </p:scale>
        <p:origin x="1186" y="8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земель,</a:t>
            </a:r>
            <a:r>
              <a:rPr lang="ru-RU" sz="1800" b="1" baseline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0" u="none" strike="noStrike" baseline="0" dirty="0" smtClean="0">
                <a:effectLst/>
              </a:rPr>
              <a:t>тыс. га 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0760995820366338"/>
          <c:y val="3.39229005561218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9.6274987945400556E-2"/>
                  <c:y val="-0.136437452193039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309990731546976E-2"/>
                  <c:y val="1.3960596984771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Лист1!$A$3:$A$6</c:f>
              <c:strCache>
                <c:ptCount val="4"/>
                <c:pt idx="0">
                  <c:v>сельскохозяйственные угодья</c:v>
                </c:pt>
                <c:pt idx="1">
                  <c:v>лесные площади</c:v>
                </c:pt>
                <c:pt idx="2">
                  <c:v>водные объекты</c:v>
                </c:pt>
                <c:pt idx="3">
                  <c:v>другие земли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264.2</c:v>
                </c:pt>
                <c:pt idx="1">
                  <c:v>55.3</c:v>
                </c:pt>
                <c:pt idx="2">
                  <c:v>16.3</c:v>
                </c:pt>
                <c:pt idx="3">
                  <c:v>23.2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Лист1!$A$3:$A$6</c:f>
              <c:strCache>
                <c:ptCount val="4"/>
                <c:pt idx="0">
                  <c:v>сельскохозяйственные угодья</c:v>
                </c:pt>
                <c:pt idx="1">
                  <c:v>лесные площади</c:v>
                </c:pt>
                <c:pt idx="2">
                  <c:v>водные объекты</c:v>
                </c:pt>
                <c:pt idx="3">
                  <c:v>другие земли</c:v>
                </c:pt>
              </c:strCache>
            </c:strRef>
          </c:cat>
          <c:val>
            <c:numRef>
              <c:f>Лист1!$C$3:$C$6</c:f>
              <c:numCache>
                <c:formatCode>0.0%</c:formatCode>
                <c:ptCount val="4"/>
                <c:pt idx="0">
                  <c:v>0.73572820941242056</c:v>
                </c:pt>
                <c:pt idx="1">
                  <c:v>0.15399610136452263</c:v>
                </c:pt>
                <c:pt idx="2">
                  <c:v>4.5391255917571788E-2</c:v>
                </c:pt>
                <c:pt idx="3">
                  <c:v>6.4605959342801514E-2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216295001960279"/>
          <c:y val="0.19391892619824327"/>
          <c:w val="0.32526604613644489"/>
          <c:h val="0.510833220401643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D5478-FC53-4C0D-B252-50FFA4E0F29B}" type="datetimeFigureOut">
              <a:rPr lang="ru-RU" smtClean="0"/>
              <a:pPr/>
              <a:t>02.06.2021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82"/>
            <a:ext cx="794258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1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2EBF3-2E26-4B93-B8D7-C99CD092C0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2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2EBF3-2E26-4B93-B8D7-C99CD092C07D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002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2EBF3-2E26-4B93-B8D7-C99CD092C07D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002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350" y="666597"/>
            <a:ext cx="3839845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350" y="666597"/>
            <a:ext cx="3839845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751803" y="1772422"/>
            <a:ext cx="2420620" cy="3927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1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3804" y="601967"/>
            <a:ext cx="7871459" cy="394970"/>
          </a:xfrm>
          <a:custGeom>
            <a:avLst/>
            <a:gdLst/>
            <a:ahLst/>
            <a:cxnLst/>
            <a:rect l="l" t="t" r="r" b="b"/>
            <a:pathLst>
              <a:path w="7871459" h="394969">
                <a:moveTo>
                  <a:pt x="0" y="394817"/>
                </a:moveTo>
                <a:lnTo>
                  <a:pt x="7871294" y="394817"/>
                </a:lnTo>
                <a:lnTo>
                  <a:pt x="7871294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3804" y="601967"/>
            <a:ext cx="7871459" cy="394970"/>
          </a:xfrm>
          <a:custGeom>
            <a:avLst/>
            <a:gdLst/>
            <a:ahLst/>
            <a:cxnLst/>
            <a:rect l="l" t="t" r="r" b="b"/>
            <a:pathLst>
              <a:path w="7871459" h="394969">
                <a:moveTo>
                  <a:pt x="0" y="394817"/>
                </a:moveTo>
                <a:lnTo>
                  <a:pt x="7871294" y="394817"/>
                </a:lnTo>
                <a:lnTo>
                  <a:pt x="7871294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14AD0-6F28-4B66-A20D-7A814EE31D2A}" type="datetimeFigureOut">
              <a:rPr lang="ru-RU"/>
              <a:pPr>
                <a:defRPr/>
              </a:pPr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94CB6-2266-46A0-A631-92E94AFB4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477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3245" y="1278733"/>
            <a:ext cx="7737508" cy="4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EF412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35163" y="2145018"/>
            <a:ext cx="7417434" cy="4338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rgbClr val="0066B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8.png"/><Relationship Id="rId4" Type="http://schemas.openxmlformats.org/officeDocument/2006/relationships/image" Target="../media/image1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png"/><Relationship Id="rId4" Type="http://schemas.openxmlformats.org/officeDocument/2006/relationships/image" Target="../media/image1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12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openxmlformats.org/officeDocument/2006/relationships/image" Target="../media/image14.jpeg"/><Relationship Id="rId5" Type="http://schemas.openxmlformats.org/officeDocument/2006/relationships/image" Target="../media/image10.jpeg"/><Relationship Id="rId10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openxmlformats.org/officeDocument/2006/relationships/image" Target="../media/image12.jpeg"/><Relationship Id="rId14" Type="http://schemas.microsoft.com/office/2007/relationships/hdphoto" Target="../media/hdphoto4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microsoft.com/office/2007/relationships/hdphoto" Target="../media/hdphoto5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microsoft.com/office/2007/relationships/hdphoto" Target="../media/hdphoto6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7.wdp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9" Type="http://schemas.microsoft.com/office/2007/relationships/hdphoto" Target="../media/hdphoto8.wdp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hyperlink" Target="http://oms.omskportal.ru/omsu/oms-3-52-244-1/otrasl/economics/invest-privlekat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oms.omskportal.ru/omsu/oms-3-52-244-1/otrasl/economics/invest-privlekat" TargetMode="External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6;&#1084;&#1089;&#1082;&#1080;&#1081;&#1088;&#1072;&#1081;&#1086;&#1085;.&#1088;&#1092;/" TargetMode="External"/><Relationship Id="rId2" Type="http://schemas.openxmlformats.org/officeDocument/2006/relationships/hyperlink" Target="mailto:oms@mr.omskporta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ms.omskportal.ru/omsu/oms-3-52-244-1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14400" y="4953000"/>
            <a:ext cx="7838440" cy="112466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226945" algn="r">
              <a:lnSpc>
                <a:spcPct val="100000"/>
              </a:lnSpc>
              <a:spcBef>
                <a:spcPts val="130"/>
              </a:spcBef>
            </a:pPr>
            <a:r>
              <a:rPr lang="ru-RU" sz="18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ОМСКИЙ МУНИЦИПАЛЬНЫЙ РАЙОН </a:t>
            </a:r>
            <a:br>
              <a:rPr lang="ru-RU" sz="18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ОБЛАСТИ</a:t>
            </a:r>
            <a: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b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spc="8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паспорт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572000" y="5562600"/>
            <a:ext cx="418084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 descr="C:\Documents and Settings\User\Мои документы\My Received Files\Мальцева Ольга Владимировна(пресс-\Рисунок1.png"/>
          <p:cNvPicPr>
            <a:picLocks noChangeAspect="1" noChangeArrowheads="1"/>
          </p:cNvPicPr>
          <p:nvPr/>
        </p:nvPicPr>
        <p:blipFill rotWithShape="1">
          <a:blip r:embed="rId2"/>
          <a:srcRect l="51402" t="2976" r="1731" b="11712"/>
          <a:stretch/>
        </p:blipFill>
        <p:spPr bwMode="auto">
          <a:xfrm>
            <a:off x="228600" y="304800"/>
            <a:ext cx="4724400" cy="6553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86200" y="1870114"/>
            <a:ext cx="4140200" cy="23083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ОМСКИЙ РАЙОН: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ТЕРРИТОРИЯ</a:t>
            </a:r>
            <a:r>
              <a:rPr lang="ru-RU" sz="36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НОВЫХ</a:t>
            </a:r>
            <a:r>
              <a:rPr lang="ru-RU" sz="36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ВОЗМОЖНОСТЕЙ</a:t>
            </a:r>
            <a:endParaRPr lang="ru-RU" sz="3600" b="1" i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accent1"/>
              </a:solidFill>
            </a:endParaRPr>
          </a:p>
        </p:txBody>
      </p:sp>
      <p:pic>
        <p:nvPicPr>
          <p:cNvPr id="8" name="Picture 2" descr="\\192.168.1.214\общая на уэр\2011 год\ОТДЕЛ РАЗВИТИЯ ПРЕДПРИНИМАТЕЛЬСТВА\МУНИЦИПАЛЬНАЯ ПОДДЕРЖКА\Отчет по программе_2021\Герб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20996"/>
            <a:ext cx="1403647" cy="1749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/>
          <p:cNvSpPr/>
          <p:nvPr/>
        </p:nvSpPr>
        <p:spPr>
          <a:xfrm>
            <a:off x="0" y="671318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634135"/>
            <a:ext cx="48667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отрасли района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5080" y="1371601"/>
            <a:ext cx="8686799" cy="50097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750088"/>
              <a:satOff val="-5627"/>
              <a:lumOff val="-915"/>
              <a:alphaOff val="0"/>
            </a:schemeClr>
          </a:fillRef>
          <a:effectRef idx="1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Скругленный прямоугольник 4"/>
          <p:cNvSpPr/>
          <p:nvPr/>
        </p:nvSpPr>
        <p:spPr>
          <a:xfrm>
            <a:off x="2370579" y="1426639"/>
            <a:ext cx="4495800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Промышленная отрасль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93851" y="3384539"/>
            <a:ext cx="22193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Производство кирпича – </a:t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4 487 тыс. шт.</a:t>
            </a:r>
          </a:p>
        </p:txBody>
      </p:sp>
      <p:pic>
        <p:nvPicPr>
          <p:cNvPr id="21" name="Picture 4" descr="C:\Users\User\Desktop\районы\proizvodstvo-kirpicha-678x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19862"/>
            <a:ext cx="2302024" cy="1464677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947688" y="3393203"/>
            <a:ext cx="24555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Производство сельскохозяйственной техники  –  </a:t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3 000 шт.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84519" y="6499893"/>
            <a:ext cx="235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оказатели 2020 года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Агротехторг - запчасти к сельхозтехнике, МТ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679" y="1910358"/>
            <a:ext cx="2302024" cy="14741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кругленный прямоугольник 28"/>
          <p:cNvSpPr/>
          <p:nvPr/>
        </p:nvSpPr>
        <p:spPr>
          <a:xfrm>
            <a:off x="1154740" y="4160795"/>
            <a:ext cx="7272808" cy="1731338"/>
          </a:xfrm>
          <a:prstGeom prst="roundRect">
            <a:avLst/>
          </a:prstGeom>
          <a:solidFill>
            <a:schemeClr val="bg2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750088"/>
              <a:satOff val="-5627"/>
              <a:lumOff val="-915"/>
              <a:alphaOff val="0"/>
            </a:schemeClr>
          </a:fillRef>
          <a:effectRef idx="1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Прямоугольник 3"/>
          <p:cNvSpPr/>
          <p:nvPr/>
        </p:nvSpPr>
        <p:spPr>
          <a:xfrm>
            <a:off x="1709009" y="4233557"/>
            <a:ext cx="72723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района осуществляется производство: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асфальтобетонных смесей;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промышленного оборудования;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гидрологического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строительных материалов;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готовых металлических изделий, кроме машин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76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/>
          <p:cNvSpPr/>
          <p:nvPr/>
        </p:nvSpPr>
        <p:spPr>
          <a:xfrm>
            <a:off x="0" y="671318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634135"/>
            <a:ext cx="48667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отрасли района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00" y="1152548"/>
            <a:ext cx="8610600" cy="55626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7500176"/>
              <a:satOff val="-11253"/>
              <a:lumOff val="-1830"/>
              <a:alphaOff val="0"/>
            </a:schemeClr>
          </a:fillRef>
          <a:effectRef idx="1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Скругленный прямоугольник 4"/>
          <p:cNvSpPr/>
          <p:nvPr/>
        </p:nvSpPr>
        <p:spPr>
          <a:xfrm>
            <a:off x="2468114" y="1262709"/>
            <a:ext cx="4495800" cy="381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Туристическая отрасль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94552" y="1735455"/>
            <a:ext cx="36429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Наличие 3 санаторно-курортных зон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64007" y="5918273"/>
            <a:ext cx="5104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Наличие 5 рекреационно-туристических зон</a:t>
            </a:r>
          </a:p>
        </p:txBody>
      </p:sp>
      <p:pic>
        <p:nvPicPr>
          <p:cNvPr id="4" name="Picture 2" descr="Санаторий Колос Омск - цены на 2021 год | Официальный сай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84402"/>
            <a:ext cx="2354711" cy="165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казка — официальный сайт комплекса загородного отдыха, с.Чернолучь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65" r="1695" b="19653"/>
          <a:stretch/>
        </p:blipFill>
        <p:spPr bwMode="auto">
          <a:xfrm>
            <a:off x="3550744" y="2184402"/>
            <a:ext cx="2354711" cy="16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анаторий Оазис - фотографии, цены, прайс, услуги, отзывы, бронирование.  поселок Ачаирский Омск. 20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912" y="2184402"/>
            <a:ext cx="2354711" cy="163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ауны бан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8" t="-2092" r="15087" b="2667"/>
          <a:stretch/>
        </p:blipFill>
        <p:spPr bwMode="auto">
          <a:xfrm>
            <a:off x="2051720" y="4053037"/>
            <a:ext cx="2354711" cy="17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ynamic-media-cdn.tripadvisor.com/media/photo-o/0c/0f/7c/f1/caption.jpg?w=400&amp;h=-1&amp;s=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995" y="4079154"/>
            <a:ext cx="2354711" cy="170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20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75656" y="313836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Скругленный прямоугольник 4"/>
          <p:cNvSpPr/>
          <p:nvPr/>
        </p:nvSpPr>
        <p:spPr>
          <a:xfrm>
            <a:off x="428596" y="763670"/>
            <a:ext cx="8215370" cy="4572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Агропромышленный комплекс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"/>
          <a:stretch/>
        </p:blipFill>
        <p:spPr>
          <a:xfrm>
            <a:off x="1194589" y="1360797"/>
            <a:ext cx="2736304" cy="1787824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1187693" y="3559427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Научные исследования и разработки, выращивание сельскохозяйственных культур, разведение молочного КРС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194589" y="3130544"/>
            <a:ext cx="273630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ФГУП «Омское»</a:t>
            </a: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589" y="4190994"/>
            <a:ext cx="2736304" cy="1784643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187693" y="5975637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«Первомайское»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117843" y="6396335"/>
            <a:ext cx="2813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148064" y="3115779"/>
            <a:ext cx="273630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Старгород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-Агро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239217" y="3539327"/>
            <a:ext cx="26726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"/>
          <a:stretch/>
        </p:blipFill>
        <p:spPr>
          <a:xfrm>
            <a:off x="5148064" y="1360797"/>
            <a:ext cx="2736304" cy="1769747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5148064" y="5975637"/>
            <a:ext cx="273630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Лузинское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зерно»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127732" y="6396335"/>
            <a:ext cx="2895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зерновых культур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5"/>
          <a:stretch/>
        </p:blipFill>
        <p:spPr>
          <a:xfrm>
            <a:off x="5148064" y="4159591"/>
            <a:ext cx="2736304" cy="181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03648" y="312312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Скругленный прямоугольник 4"/>
          <p:cNvSpPr/>
          <p:nvPr/>
        </p:nvSpPr>
        <p:spPr>
          <a:xfrm>
            <a:off x="428596" y="763670"/>
            <a:ext cx="8215370" cy="4572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Агропромышленный комплекс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70578" y="3552617"/>
            <a:ext cx="2789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молока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выращивание картофеля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18838" y="3073078"/>
            <a:ext cx="2736304" cy="552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СПК «Пушкинский»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38" y="1332560"/>
            <a:ext cx="2736304" cy="179005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/>
          <a:stretch/>
        </p:blipFill>
        <p:spPr>
          <a:xfrm>
            <a:off x="3204462" y="1329422"/>
            <a:ext cx="2736304" cy="1790057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3204462" y="3120448"/>
            <a:ext cx="2736304" cy="504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СПК «Ачаирский-1»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124814" y="3562106"/>
            <a:ext cx="289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молочного крупного рогатого скота, производство сырого молока</a:t>
            </a:r>
          </a:p>
        </p:txBody>
      </p:sp>
      <p:pic>
        <p:nvPicPr>
          <p:cNvPr id="3074" name="Picture 2" descr="Предпосевная подготовка картофеля — профилактика картофельной моли -  Агробезопасност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086" y="1323147"/>
            <a:ext cx="2736304" cy="182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6090086" y="3109173"/>
            <a:ext cx="2736304" cy="5159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Ачаирский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Агропродукт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358976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сельскохозяйственных культур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8838" y="5896689"/>
            <a:ext cx="2736304" cy="4464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Ращупкин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С.С.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-599010" y="629744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сельскохозяйственных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4462" y="5885925"/>
            <a:ext cx="273630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К(Ф)Х </a:t>
            </a:r>
          </a:p>
          <a:p>
            <a:pPr algn="ctr"/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Бабак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О.Л.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86390" y="6297442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сельскохозяйственных культур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090086" y="6297443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молока и молочной продукции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ертификация молока, сертификация молочной продукции в &amp;quot;СертЭксперт&amp;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086" y="4159363"/>
            <a:ext cx="2736304" cy="1749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090086" y="5879854"/>
            <a:ext cx="2736304" cy="463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К(Ф)Х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Беккер А.Э.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Выращивание пшеницы: влияние России на мировом рынке зерна все больш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38" y="4159363"/>
            <a:ext cx="2736304" cy="174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ЯБ2017 Экологический проект: выращивание зерновых культур - YouTub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512" y="4159364"/>
            <a:ext cx="2744253" cy="173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92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85899" y="347963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Скругленный прямоугольник 4"/>
          <p:cNvSpPr/>
          <p:nvPr/>
        </p:nvSpPr>
        <p:spPr>
          <a:xfrm>
            <a:off x="1619672" y="805666"/>
            <a:ext cx="6552728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Пищевая перерабатывающая  промышленность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-72612" y="3453789"/>
            <a:ext cx="303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мяса свинины, колбасных изделий, мясных полуфабрикатов, деликатесов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022484" y="3453788"/>
            <a:ext cx="2789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молочного крупного рогатого скота, производство молока, молочной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кисломолочной продукции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071998" y="3028162"/>
            <a:ext cx="289927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«Птицефабрика «Сибирская»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013462" y="3453787"/>
            <a:ext cx="289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мяса птицы, яйца куриного, колбасных изделий, мясных полуфабрикатов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30496" y="3024172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«Омский бекон»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295" y="1224465"/>
            <a:ext cx="2789104" cy="1799707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3044298" y="3031024"/>
            <a:ext cx="2825826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Лузинское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молоко»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r="4102" b="2866"/>
          <a:stretch/>
        </p:blipFill>
        <p:spPr>
          <a:xfrm>
            <a:off x="127134" y="1224466"/>
            <a:ext cx="2746562" cy="179970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998" y="1341273"/>
            <a:ext cx="2899272" cy="1689751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128815" y="5994719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«Титан-Агро»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03970" y="6393455"/>
            <a:ext cx="2813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комбикорма и мяса свинины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5" y="4185317"/>
            <a:ext cx="2731342" cy="1810999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6070658" y="6002938"/>
            <a:ext cx="2900611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«Морозовская птицефабрика»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165862" y="6396335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мяса птицы и мясных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полуфабрикатов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998" y="4185317"/>
            <a:ext cx="2899272" cy="1817621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3101247" y="6396335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готовых кормов для животных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078295" y="5994719"/>
            <a:ext cx="278910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Лузинский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комбикормовый завод»</a:t>
            </a: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033" y="4185317"/>
            <a:ext cx="2784366" cy="181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1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54751" y="304236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5886" y="3116088"/>
            <a:ext cx="2763329" cy="5290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«Иртышское»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2686" y="3573289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яйца и мяса птицы, мясных полуфабрикатов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" t="11783"/>
          <a:stretch/>
        </p:blipFill>
        <p:spPr>
          <a:xfrm>
            <a:off x="165887" y="1432357"/>
            <a:ext cx="2763329" cy="1686581"/>
          </a:xfrm>
          <a:prstGeom prst="rect">
            <a:avLst/>
          </a:prstGeom>
        </p:spPr>
      </p:pic>
      <p:sp>
        <p:nvSpPr>
          <p:cNvPr id="28" name="Скругленный прямоугольник 4"/>
          <p:cNvSpPr/>
          <p:nvPr/>
        </p:nvSpPr>
        <p:spPr>
          <a:xfrm>
            <a:off x="683568" y="827850"/>
            <a:ext cx="8215370" cy="4572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Пищевая перерабатывающая  промышленность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191815" y="3116089"/>
            <a:ext cx="2763329" cy="5290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КФХ «Горячий ключ»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180350" y="358068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Разведение молочного крупного рогатого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скота, производство молока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815" y="1429508"/>
            <a:ext cx="2763329" cy="168658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180504" y="3645123"/>
            <a:ext cx="27891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овощей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06279" y="3114305"/>
            <a:ext cx="2763329" cy="5308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«ТПК «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Агрокультура»</a:t>
            </a:r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79" y="1435204"/>
            <a:ext cx="2763329" cy="168088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482839" y="5809398"/>
            <a:ext cx="276880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«Хлебодар»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502743" y="6211669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хлебобулочных, кондитерских изделий, сахарной продукции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22"/>
          <a:stretch/>
        </p:blipFill>
        <p:spPr>
          <a:xfrm>
            <a:off x="1485899" y="4113773"/>
            <a:ext cx="2765748" cy="169562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605" y="4102325"/>
            <a:ext cx="2796201" cy="1695625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5141605" y="5801516"/>
            <a:ext cx="2796201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«С-Фрукт Сибирь»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116437" y="6249572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снеков из фруктов,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ягод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овощей</a:t>
            </a:r>
          </a:p>
        </p:txBody>
      </p:sp>
    </p:spTree>
    <p:extLst>
      <p:ext uri="{BB962C8B-B14F-4D97-AF65-F5344CB8AC3E}">
        <p14:creationId xmlns:p14="http://schemas.microsoft.com/office/powerpoint/2010/main" val="357333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01"/>
          <a:stretch/>
        </p:blipFill>
        <p:spPr>
          <a:xfrm>
            <a:off x="6210425" y="3925931"/>
            <a:ext cx="2756580" cy="16941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2"/>
          <a:stretch/>
        </p:blipFill>
        <p:spPr>
          <a:xfrm>
            <a:off x="307975" y="3936682"/>
            <a:ext cx="2751542" cy="16834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" b="9282"/>
          <a:stretch/>
        </p:blipFill>
        <p:spPr>
          <a:xfrm>
            <a:off x="6219891" y="1254848"/>
            <a:ext cx="2747114" cy="16796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75656" y="295890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61820" y="3347084"/>
            <a:ext cx="31605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производство промышленного ультразвукового оборудования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43279" y="3325767"/>
            <a:ext cx="2877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производство на рынке гидрологического и метеорологического оборудования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6086" y="5620552"/>
            <a:ext cx="2753431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«Гарант-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Евроокно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09125" y="5620089"/>
            <a:ext cx="2757879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Ризолин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5001" y="6077752"/>
            <a:ext cx="289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окон и продукции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ПВХ </a:t>
            </a: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64707" y="2920913"/>
            <a:ext cx="2751496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«НПО»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«Ультразвуковые системы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054653" y="6077249"/>
            <a:ext cx="2966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высококачественных кровельных и гидроизоляционных строительных материалов 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210425" y="2932837"/>
            <a:ext cx="2756580" cy="4452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Метеоприбор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706" y="1244190"/>
            <a:ext cx="2751496" cy="168494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93570" y="3361685"/>
            <a:ext cx="2745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проектной документации,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металлоконструкций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18" y="1241588"/>
            <a:ext cx="2747797" cy="169112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13518" y="2938255"/>
            <a:ext cx="2747796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«ЗМК «Мост»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30884" y="6077289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Складирование, первичная обработка и хранение зерна и масличных культур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116" y="3925931"/>
            <a:ext cx="2721020" cy="1694158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268950" y="5620089"/>
            <a:ext cx="2730743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«Содружество-Сибирь»</a:t>
            </a:r>
          </a:p>
        </p:txBody>
      </p:sp>
      <p:sp>
        <p:nvSpPr>
          <p:cNvPr id="28" name="Скругленный прямоугольник 4"/>
          <p:cNvSpPr/>
          <p:nvPr/>
        </p:nvSpPr>
        <p:spPr>
          <a:xfrm>
            <a:off x="2394190" y="762264"/>
            <a:ext cx="4495800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Промышленная отрасль</a:t>
            </a:r>
          </a:p>
        </p:txBody>
      </p:sp>
    </p:spTree>
    <p:extLst>
      <p:ext uri="{BB962C8B-B14F-4D97-AF65-F5344CB8AC3E}">
        <p14:creationId xmlns:p14="http://schemas.microsoft.com/office/powerpoint/2010/main" val="37212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03648" y="310290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53368" y="2952812"/>
            <a:ext cx="305859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«НПП «Сатурн-Агро»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25806" y="2965253"/>
            <a:ext cx="311860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«ТПК ЕВРОСИБАГРО»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14896" y="5799569"/>
            <a:ext cx="3129512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«Ульяновское»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296109" y="3388356"/>
            <a:ext cx="2743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решет УВР КЛАУЗЕР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6192030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косилок сегментных и роторных, навесных и прицепных, гидравлических граблей поперечных</a:t>
            </a: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047280" y="3388356"/>
            <a:ext cx="3041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зерноочистительных машин для очистки зерновых культур полного спектра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68" y="1267562"/>
            <a:ext cx="3058592" cy="168885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"/>
          <a:stretch/>
        </p:blipFill>
        <p:spPr>
          <a:xfrm>
            <a:off x="5125806" y="1267469"/>
            <a:ext cx="3118602" cy="17041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1"/>
          <a:stretch/>
        </p:blipFill>
        <p:spPr>
          <a:xfrm>
            <a:off x="5124646" y="4082085"/>
            <a:ext cx="3119762" cy="17174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Скругленный прямоугольник 4"/>
          <p:cNvSpPr/>
          <p:nvPr/>
        </p:nvSpPr>
        <p:spPr>
          <a:xfrm>
            <a:off x="2403475" y="813445"/>
            <a:ext cx="4495800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Промышленная отрасль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6005" y="6211669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производство на рынке гидрологического и метеорологического оборудования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59" b="12258"/>
          <a:stretch/>
        </p:blipFill>
        <p:spPr>
          <a:xfrm>
            <a:off x="1153367" y="4095412"/>
            <a:ext cx="3058593" cy="1704157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153367" y="5791223"/>
            <a:ext cx="3058593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Унипак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-М»</a:t>
            </a:r>
          </a:p>
        </p:txBody>
      </p:sp>
    </p:spTree>
    <p:extLst>
      <p:ext uri="{BB962C8B-B14F-4D97-AF65-F5344CB8AC3E}">
        <p14:creationId xmlns:p14="http://schemas.microsoft.com/office/powerpoint/2010/main" val="405570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85899" y="347963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Скругленный прямоугольник 4"/>
          <p:cNvSpPr/>
          <p:nvPr/>
        </p:nvSpPr>
        <p:spPr>
          <a:xfrm>
            <a:off x="2403475" y="813445"/>
            <a:ext cx="4495800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Сфера услуг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3068" y="3373576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грузового автосервиса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 и диагностике европейских грузовиков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7" b="26959"/>
          <a:stretch/>
        </p:blipFill>
        <p:spPr>
          <a:xfrm>
            <a:off x="155575" y="1254015"/>
            <a:ext cx="2758187" cy="1682984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55575" y="2936992"/>
            <a:ext cx="275818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«М-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Тракс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150059" y="5771849"/>
            <a:ext cx="2774991" cy="4418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«Простая Вкусная Еда»</a:t>
            </a:r>
          </a:p>
        </p:txBody>
      </p:sp>
      <p:pic>
        <p:nvPicPr>
          <p:cNvPr id="4098" name="Picture 2" descr="Правка рам | Volvo Truc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46" y="1232244"/>
            <a:ext cx="2758188" cy="170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3168647" y="2936992"/>
            <a:ext cx="275818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Смирнов А.В.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176139" y="336044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правке рам грузовых автомобилей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Пять главных ошибок на мойке, убивающих автомобиль | ForPost - Ав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166862" y="1232244"/>
            <a:ext cx="2758188" cy="170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6166863" y="2936992"/>
            <a:ext cx="275818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Грязнов К.А.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129451" y="336044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мойке 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Кто должен убирать мусор на контейнерной площадке и вокруг неё? - Статьи -  «Кяхтинские вести». Газета МО «Кяхтинский район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8" y="4043657"/>
            <a:ext cx="275069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163068" y="5756494"/>
            <a:ext cx="275818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Разумов Р.В.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14299" y="6193071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уборке и содержанию ТКО, приему вторсырья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 descr="Интерьер парикмахерская: стоковые фото, изображения | Скачать Интерьер  парикмахерская картинки на Depositphot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47" y="4043657"/>
            <a:ext cx="275818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3168646" y="5771849"/>
            <a:ext cx="275818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Голиченко А.Д.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125335" y="6193071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Предоставление услуг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салона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красоты</a:t>
            </a:r>
          </a:p>
        </p:txBody>
      </p:sp>
      <p:pic>
        <p:nvPicPr>
          <p:cNvPr id="4108" name="Picture 12" descr="Новый проект ФНС «Общественное питание» ударит по теневым предприятиям  общепита — Центр поддержки и развития предпринимательства городского округа  Евпатор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254" y="4043657"/>
            <a:ext cx="276279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6158092" y="6190481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по организации общественного питания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39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85899" y="347963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45322"/>
            <a:ext cx="2884877" cy="1695163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4932040" y="5736913"/>
            <a:ext cx="2884877" cy="457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«Санаторий 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Евромед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22709" y="6189497"/>
            <a:ext cx="31035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Лечебно-оздоровительные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66" y="4045322"/>
            <a:ext cx="2691590" cy="169159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296567" y="5736913"/>
            <a:ext cx="269159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АК «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Омскагрегат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42462" y="6194113"/>
            <a:ext cx="2745694" cy="47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прочих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временного проживания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4"/>
          <p:cNvSpPr/>
          <p:nvPr/>
        </p:nvSpPr>
        <p:spPr>
          <a:xfrm>
            <a:off x="1485899" y="878219"/>
            <a:ext cx="6872315" cy="381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Санаторно-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курортная и рекреационно-туристическая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отрасль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74107" y="3486329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Санаторно-курортная реабилитация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восстановительное лечение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254077" y="3029129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Ассоциация «Санаторий «Колос»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"/>
          <a:stretch/>
        </p:blipFill>
        <p:spPr>
          <a:xfrm>
            <a:off x="1260427" y="1333967"/>
            <a:ext cx="2736850" cy="169516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27138"/>
            <a:ext cx="2884877" cy="1682984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932040" y="3454542"/>
            <a:ext cx="27891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Лечебно-оздоровительные услуги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2040" y="3010122"/>
            <a:ext cx="2884877" cy="4671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ОАО «Санаторий-профилакторий «Коммунальник»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73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1190" y="4646958"/>
            <a:ext cx="2450609" cy="124777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Омского муниципального района Омской области</a:t>
            </a:r>
            <a:br>
              <a:rPr lang="ru-RU" sz="16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Г.Г. </a:t>
            </a:r>
            <a:r>
              <a:rPr lang="ru-RU" sz="1600" dirty="0" err="1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Долматов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21"/>
          <p:cNvSpPr txBox="1"/>
          <p:nvPr/>
        </p:nvSpPr>
        <p:spPr>
          <a:xfrm>
            <a:off x="490894" y="533400"/>
            <a:ext cx="7323737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6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Послание Главы инвесторам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4"/>
          <p:cNvSpPr txBox="1">
            <a:spLocks/>
          </p:cNvSpPr>
          <p:nvPr/>
        </p:nvSpPr>
        <p:spPr>
          <a:xfrm>
            <a:off x="3200400" y="1676400"/>
            <a:ext cx="5367969" cy="438709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Омский муниципальный район исторически является одним из ключевых районов Омской области, важным логистическим, промышленным </a:t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сельскохозяйственным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центром региона.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Администрации района направлена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инвестиционной привлекательности </a:t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предпринимательских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инициатив. 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рассмотреть все Ваши предложения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максимально благоприятные условия </a:t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успешного инвестирования в развитие </a:t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Омского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Несомненно, решение о ведении бизнеса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Омском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для Вас верным!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75" y="1447800"/>
            <a:ext cx="2021437" cy="3028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9" y="1225048"/>
            <a:ext cx="2691590" cy="1682984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158750" y="383575"/>
            <a:ext cx="8985250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85899" y="347963"/>
            <a:ext cx="87630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организации на территории района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51086" y="2899277"/>
            <a:ext cx="2840513" cy="443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«Парк-Отель «Мечта»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2710" y="2908031"/>
            <a:ext cx="2687039" cy="446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загородного отдыха «Сказка»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8159" y="330309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отдыха, корпоративных мероприятий</a:t>
            </a:r>
          </a:p>
        </p:txBody>
      </p:sp>
      <p:sp>
        <p:nvSpPr>
          <p:cNvPr id="6148" name="AutoShape 4" descr="https://xn-----7kcbekeiftdh9amwkb4d2o.xn--p1ai/wp-content/uploads/2016/06/proizvodstvo-syr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8" name="AutoShape 14" descr="https://img-fotki.yandex.ru/get/5307/154918759.1ea/0_103a4f_7d140abf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117061" y="3317569"/>
            <a:ext cx="2813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отдыха, корпоративных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06336" y="332776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отдыха, корпоративных мероприятий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"/>
          <a:stretch/>
        </p:blipFill>
        <p:spPr>
          <a:xfrm>
            <a:off x="3140696" y="1225048"/>
            <a:ext cx="2694800" cy="16829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" r="8032"/>
          <a:stretch/>
        </p:blipFill>
        <p:spPr>
          <a:xfrm>
            <a:off x="6151111" y="1226599"/>
            <a:ext cx="2840489" cy="168143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139295" y="2899277"/>
            <a:ext cx="2696201" cy="4552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«Радуга-Тур»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5"/>
          <a:stretch/>
        </p:blipFill>
        <p:spPr>
          <a:xfrm>
            <a:off x="1595375" y="3933056"/>
            <a:ext cx="2791967" cy="1799177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595374" y="5714255"/>
            <a:ext cx="279196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«Линкер-Парк»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09414" y="6138263"/>
            <a:ext cx="2664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прочих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 для временного проживания</a:t>
            </a:r>
          </a:p>
        </p:txBody>
      </p:sp>
      <p:sp>
        <p:nvSpPr>
          <p:cNvPr id="29" name="Скругленный прямоугольник 4"/>
          <p:cNvSpPr/>
          <p:nvPr/>
        </p:nvSpPr>
        <p:spPr>
          <a:xfrm>
            <a:off x="1500166" y="791674"/>
            <a:ext cx="7429551" cy="381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Санаторно- курортная и рекреационно-туристическая отрасль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184117" y="5732233"/>
            <a:ext cx="279196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</a:t>
            </a:r>
            <a:r>
              <a:rPr lang="ru-RU" sz="1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Соцсфера</a:t>
            </a:r>
            <a:r>
              <a:rPr lang="ru-RU" sz="1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46989" y="6189433"/>
            <a:ext cx="2743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Санаторно-курортная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://www.baza-strelnikova.ru/images/all/images/%D0%A4%D0%BE%D1%82%D0%BE%201%20(%D0%9A%D0%BE%D0%BF%D0%B8%D1%80%D0%BE%D0%B2%D0%B0%D1%82%D1%8C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16" y="3956619"/>
            <a:ext cx="2791968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95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21608" y="5486416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Глава К(Ф)Х Гукова А.В.                      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95422" y="2633252"/>
            <a:ext cx="2719976" cy="419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«НПП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Сатурн-Агро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110464" y="5459251"/>
            <a:ext cx="270493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Грязнова А.А.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3528" y="2653631"/>
            <a:ext cx="2764953" cy="417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ООО «Содружество-Сибирь»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object 2"/>
          <p:cNvSpPr/>
          <p:nvPr/>
        </p:nvSpPr>
        <p:spPr>
          <a:xfrm>
            <a:off x="990599" y="346973"/>
            <a:ext cx="8155013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1"/>
          <p:cNvSpPr txBox="1"/>
          <p:nvPr/>
        </p:nvSpPr>
        <p:spPr>
          <a:xfrm>
            <a:off x="1403648" y="349541"/>
            <a:ext cx="795637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Реализованные в 2020 году инвестиционные </a:t>
            </a:r>
            <a:r>
              <a:rPr lang="ru-RU" sz="2000" b="1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24200" y="18288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72200" y="17526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600" y="45720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124200" y="45720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72200" y="45720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186122" y="305316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Реконструкция цеха для приготовления комбикормов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57164" y="3031866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Линия сушки производительностью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от 200 до 600 т/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.,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30 рабочих мест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161880" y="5923795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Кафе-пекарня,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2 рабочих места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57164" y="5950651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Создание хозяйства по выводу пчелиных маток, создано 2 рабочих места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12571" y="2642819"/>
            <a:ext cx="2743200" cy="428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СПК «Пушкинский»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072198" y="3031866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Открытие цеха по производству полимерных материалов,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5 рабочих мест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06927" y="5476092"/>
            <a:ext cx="2743200" cy="4675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Смирнов А.В.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74927" y="5943615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Организация авторемонтного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предприятия, создано 4 рабочих места</a:t>
            </a:r>
          </a:p>
        </p:txBody>
      </p:sp>
      <p:pic>
        <p:nvPicPr>
          <p:cNvPr id="1026" name="Picture 2" descr="\\192.168.1.214\общая на уэр\2011 год\ОТДЕЛ РАЗВИТИЯ ПРЕДПРИНИМАТЕЛЬСТВА\ВЫЕЗДЫ\2021\Магистральное 09.02.2021\Attachments_makoveckaya91@gmail.com_2021-02-09_18-23-52\IMG-20210209-WA0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76809"/>
            <a:ext cx="2764953" cy="1680162"/>
          </a:xfrm>
          <a:prstGeom prst="rect">
            <a:avLst/>
          </a:prstGeom>
          <a:noFill/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196" y="976809"/>
            <a:ext cx="2743575" cy="1666010"/>
          </a:xfrm>
          <a:prstGeom prst="rect">
            <a:avLst/>
          </a:prstGeom>
        </p:spPr>
      </p:pic>
      <p:pic>
        <p:nvPicPr>
          <p:cNvPr id="1027" name="Picture 3" descr="\\192.168.1.214\общая на уэр\2011 год\ОТДЕЛ РАЗВИТИЯ ПРЕДПРИНИМАТЕЛЬСТВА\ВЫЕЗДЫ\2021\Пушкино, Омское\Сатурн-Агро\IMG-20210216-WA0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7446" y="970849"/>
            <a:ext cx="2727952" cy="1676822"/>
          </a:xfrm>
          <a:prstGeom prst="rect">
            <a:avLst/>
          </a:prstGeom>
          <a:noFill/>
        </p:spPr>
      </p:pic>
      <p:pic>
        <p:nvPicPr>
          <p:cNvPr id="1028" name="Picture 4" descr="\\192.168.1.214\общая на уэр\2011 год\ОТДЕЛ РАЗВИТИЯ ПРЕДПРИНИМАТЕЛЬСТВА\ВЫЕЗДЫ\2021\Магистральное 09.02.2021\Attachments_makoveckaya91@gmail.com_2021-02-09_18-23-52\IMG-20210209-WA01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99988"/>
            <a:ext cx="2731322" cy="1688508"/>
          </a:xfrm>
          <a:prstGeom prst="rect">
            <a:avLst/>
          </a:prstGeom>
          <a:noFill/>
        </p:spPr>
      </p:pic>
      <p:pic>
        <p:nvPicPr>
          <p:cNvPr id="1029" name="Picture 5" descr="\\192.168.1.214\общая на уэр\2011 год\ОТДЕЛ РАЗВИТИЯ ПРЕДПРИНИМАТЕЛЬСТВА\ВЫЕЗДЫ\2021\ДРужино\М Тракс\IMG-20210302-WA0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9544" y="3799783"/>
            <a:ext cx="2746226" cy="1686633"/>
          </a:xfrm>
          <a:prstGeom prst="rect">
            <a:avLst/>
          </a:prstGeom>
          <a:noFill/>
        </p:spPr>
      </p:pic>
      <p:pic>
        <p:nvPicPr>
          <p:cNvPr id="1030" name="Picture 6" descr="\\192.168.1.214\общая на уэр\2011 год\ОТДЕЛ РАЗВИТИЯ ПРЕДПРИНИМАТЕЛЬСТВА\ВЫЕЗДЫ\2020\Фото_Троицкое_2020\IMG_20200204_1626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1596" y="3794703"/>
            <a:ext cx="2703802" cy="16763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239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139334" y="5630693"/>
            <a:ext cx="2789989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Деккерт</a:t>
            </a:r>
            <a:r>
              <a:rPr 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Е.В. </a:t>
            </a:r>
          </a:p>
        </p:txBody>
      </p:sp>
      <p:sp>
        <p:nvSpPr>
          <p:cNvPr id="47" name="object 2"/>
          <p:cNvSpPr/>
          <p:nvPr/>
        </p:nvSpPr>
        <p:spPr>
          <a:xfrm>
            <a:off x="914399" y="347156"/>
            <a:ext cx="8238221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1"/>
          <p:cNvSpPr txBox="1"/>
          <p:nvPr/>
        </p:nvSpPr>
        <p:spPr>
          <a:xfrm>
            <a:off x="1187624" y="353627"/>
            <a:ext cx="826117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4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Реализованные в 2020 году инвестиционные проекты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3214678" y="3214686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Фотосалон «Троицкий», создано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 рабочих места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162001" y="6065021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Реконструкция здания магазина, создано 1 рабочее место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787" y="6031424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Маникюрня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«Бабье Царство»,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 2 рабочих места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972498" y="3213233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Шиномонтажная мастерская, создано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 рабочих места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2786058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7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Славнов</a:t>
            </a:r>
            <a:r>
              <a:rPr 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Н.А.</a:t>
            </a: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3214686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Ферма для выращивания КРС, создано 4 рабочих места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00759" y="2786058"/>
            <a:ext cx="2714645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ООО «ИНКОМ-СЕРВИС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3053" y="5607821"/>
            <a:ext cx="2735867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7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Голиченко</a:t>
            </a:r>
            <a:r>
              <a:rPr 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А.Д.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060742" y="5625370"/>
            <a:ext cx="2654661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Кайдас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Н.А.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951990" y="6039829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Организация производства, доставки 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монтаж малых архитектурных форм, создано 1 рабочее место</a:t>
            </a:r>
          </a:p>
        </p:txBody>
      </p:sp>
      <p:pic>
        <p:nvPicPr>
          <p:cNvPr id="2050" name="Picture 2" descr="C:\Users\user\Desktop\38352c0810cb9224b45ffe7b23f708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39493"/>
            <a:ext cx="2743200" cy="1680162"/>
          </a:xfrm>
          <a:prstGeom prst="rect">
            <a:avLst/>
          </a:prstGeom>
          <a:noFill/>
        </p:spPr>
      </p:pic>
      <p:pic>
        <p:nvPicPr>
          <p:cNvPr id="2052" name="Picture 4" descr="C:\Users\user\Desktop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9334" y="1139493"/>
            <a:ext cx="2751011" cy="1680162"/>
          </a:xfrm>
          <a:prstGeom prst="rect">
            <a:avLst/>
          </a:prstGeom>
          <a:noFill/>
        </p:spPr>
      </p:pic>
      <p:pic>
        <p:nvPicPr>
          <p:cNvPr id="2054" name="Picture 6" descr="\\192.168.1.214\общая на уэр\2011 год\ОТДЕЛ РАЗВИТИЯ ПРЕДПРИНИМАТЕЛЬСТВА\ВЫЕЗДЫ\2020\Фото_Ростовка\Инком\IMG_20200319_1331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139493"/>
            <a:ext cx="2714644" cy="1680162"/>
          </a:xfrm>
          <a:prstGeom prst="rect">
            <a:avLst/>
          </a:prstGeom>
          <a:noFill/>
        </p:spPr>
      </p:pic>
      <p:pic>
        <p:nvPicPr>
          <p:cNvPr id="2055" name="Picture 7" descr="C:\Users\user\Desktop\large_5a9b011a132ca5732350cf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855" y="3932195"/>
            <a:ext cx="2732065" cy="1676802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9334" y="3932194"/>
            <a:ext cx="2789989" cy="171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 descr="C:\Users\user\Desktop\moshchenie_dorozhek_trotuarnoj_plitkoj_img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49206" y="3932193"/>
            <a:ext cx="2666197" cy="170051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123349" y="2786058"/>
            <a:ext cx="2766996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17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Ярмишко</a:t>
            </a:r>
            <a:r>
              <a:rPr lang="ru-RU" sz="1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М.М.</a:t>
            </a:r>
          </a:p>
        </p:txBody>
      </p:sp>
    </p:spTree>
    <p:extLst>
      <p:ext uri="{BB962C8B-B14F-4D97-AF65-F5344CB8AC3E}">
        <p14:creationId xmlns:p14="http://schemas.microsoft.com/office/powerpoint/2010/main" val="17039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155674" y="5689858"/>
            <a:ext cx="2719079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К(Ф)Х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Щербак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М.Ю.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28600" y="5699351"/>
            <a:ext cx="2752344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К(Ф)Х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Козловский Н.П.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55881" y="3155313"/>
            <a:ext cx="2888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племенного репродуктора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1 700 свиноматок, единовременного содержания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000 голов;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67 рабочих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мест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1606" y="2735312"/>
            <a:ext cx="2743200" cy="4697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«Омский бекон»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176058" y="5706888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Глава К(Ф)Х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Кныш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О.А.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131553" y="2764099"/>
            <a:ext cx="2743200" cy="4355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ПК «ОША»</a:t>
            </a:r>
          </a:p>
        </p:txBody>
      </p:sp>
      <p:sp>
        <p:nvSpPr>
          <p:cNvPr id="47" name="object 2"/>
          <p:cNvSpPr/>
          <p:nvPr/>
        </p:nvSpPr>
        <p:spPr>
          <a:xfrm>
            <a:off x="990599" y="346973"/>
            <a:ext cx="8155013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1"/>
          <p:cNvSpPr txBox="1"/>
          <p:nvPr/>
        </p:nvSpPr>
        <p:spPr>
          <a:xfrm>
            <a:off x="1214414" y="357166"/>
            <a:ext cx="73152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Реализованные в 2019 году инвестиционные </a:t>
            </a:r>
            <a:r>
              <a:rPr lang="ru-RU" sz="2000" b="1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24200" y="18288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72200" y="17526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600" y="45720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124200" y="45720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72200" y="4572000"/>
            <a:ext cx="274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dirty="0" smtClean="0">
                <a:latin typeface="Arial" pitchFamily="34" charset="0"/>
                <a:cs typeface="Arial" pitchFamily="34" charset="0"/>
              </a:rPr>
              <a:t>Фото или логотип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187101" y="3166835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ветеринарной лаборатории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создано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10 рабочих мест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131894" y="3191862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накопителя для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навозоудаления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31606" y="6132234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коровника на 200 голов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создано 6 рабочих мест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3211222" y="6141209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оросительной системы 180 га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131553" y="6112180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коровника и доильного зала на 200 голов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рабочих мест</a:t>
            </a:r>
          </a:p>
        </p:txBody>
      </p:sp>
      <p:pic>
        <p:nvPicPr>
          <p:cNvPr id="37" name="Picture 2" descr="C:\Users\ichura.ECC1\Desktop\f_Z3VzaXlhYmxvbmkuY29tL3dwLWNvbnRlbnQvdXBsb2Fkcy8yMDE3LzAzL1JhenZlZGVuaWUtc3ZpbmVqLmpwZz9fX2lkPTEwNjQwOQ==.jpeg"/>
          <p:cNvPicPr>
            <a:picLocks noChangeAspect="1" noChangeArrowheads="1"/>
          </p:cNvPicPr>
          <p:nvPr/>
        </p:nvPicPr>
        <p:blipFill rotWithShape="1">
          <a:blip r:embed="rId2" cstate="print"/>
          <a:srcRect b="8012"/>
          <a:stretch/>
        </p:blipFill>
        <p:spPr bwMode="auto">
          <a:xfrm>
            <a:off x="228600" y="1055150"/>
            <a:ext cx="2743200" cy="1680162"/>
          </a:xfrm>
          <a:prstGeom prst="rect">
            <a:avLst/>
          </a:prstGeom>
          <a:noFill/>
        </p:spPr>
      </p:pic>
      <p:pic>
        <p:nvPicPr>
          <p:cNvPr id="69" name="Picture 18" descr="https://sdelanounas.ru/i/c/2/r/f_c2RlbGFub3VuYXMucnUvdXBsb2Fkcy82LzkvNjk2MTUxNTU5OTMxNV9vcmlnLmpwZWc_X19pZD0xMDI2Mzk=.jpeg"/>
          <p:cNvPicPr>
            <a:picLocks noChangeAspect="1" noChangeArrowheads="1"/>
          </p:cNvPicPr>
          <p:nvPr/>
        </p:nvPicPr>
        <p:blipFill rotWithShape="1">
          <a:blip r:embed="rId3" cstate="print"/>
          <a:srcRect b="13977"/>
          <a:stretch/>
        </p:blipFill>
        <p:spPr bwMode="auto">
          <a:xfrm>
            <a:off x="3188229" y="1039678"/>
            <a:ext cx="2731029" cy="1731066"/>
          </a:xfrm>
          <a:prstGeom prst="rect">
            <a:avLst/>
          </a:prstGeom>
          <a:ln>
            <a:noFill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3187101" y="2743200"/>
            <a:ext cx="2732157" cy="4618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«Морозовская птицефабрика»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50"/>
          <a:stretch/>
        </p:blipFill>
        <p:spPr>
          <a:xfrm>
            <a:off x="6131553" y="1052318"/>
            <a:ext cx="2743200" cy="17057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" r="3217"/>
          <a:stretch/>
        </p:blipFill>
        <p:spPr>
          <a:xfrm>
            <a:off x="224072" y="4016006"/>
            <a:ext cx="2743200" cy="16908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t="1304" b="-1"/>
          <a:stretch/>
        </p:blipFill>
        <p:spPr>
          <a:xfrm>
            <a:off x="3173485" y="4016006"/>
            <a:ext cx="2745773" cy="16908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2"/>
          <a:stretch/>
        </p:blipFill>
        <p:spPr>
          <a:xfrm>
            <a:off x="6155674" y="4016006"/>
            <a:ext cx="2719079" cy="168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2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078" y="1025783"/>
            <a:ext cx="2707793" cy="20308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91"/>
          <a:stretch/>
        </p:blipFill>
        <p:spPr>
          <a:xfrm>
            <a:off x="3211430" y="1039807"/>
            <a:ext cx="2728591" cy="18379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2" b="13965"/>
          <a:stretch/>
        </p:blipFill>
        <p:spPr>
          <a:xfrm>
            <a:off x="161021" y="3659704"/>
            <a:ext cx="2738610" cy="180556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34581" y="2743200"/>
            <a:ext cx="2743200" cy="4053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Амбросимова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Г.Н.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4010" y="5381694"/>
            <a:ext cx="2743200" cy="7905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ООО «КИТАЙСКАЯ НАЦИОНАЛЬНАЯ ХИМИКО-ИНЖЕНЕРНАЯ СТРОИТЕЛЬНАЯ КОМПАНИЯ №7»</a:t>
            </a:r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19301" y="5678064"/>
            <a:ext cx="27432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ООО «Юза-Инвест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72200" y="2743200"/>
            <a:ext cx="2743200" cy="405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ООО «Сибирский лес»</a:t>
            </a:r>
          </a:p>
        </p:txBody>
      </p:sp>
      <p:sp>
        <p:nvSpPr>
          <p:cNvPr id="47" name="object 2"/>
          <p:cNvSpPr/>
          <p:nvPr/>
        </p:nvSpPr>
        <p:spPr>
          <a:xfrm>
            <a:off x="914399" y="347156"/>
            <a:ext cx="8238221" cy="394970"/>
          </a:xfrm>
          <a:custGeom>
            <a:avLst/>
            <a:gdLst/>
            <a:ahLst/>
            <a:cxnLst/>
            <a:rect l="l" t="t" r="r" b="b"/>
            <a:pathLst>
              <a:path w="3839845" h="394969">
                <a:moveTo>
                  <a:pt x="0" y="394817"/>
                </a:moveTo>
                <a:lnTo>
                  <a:pt x="3839298" y="394817"/>
                </a:lnTo>
                <a:lnTo>
                  <a:pt x="3839298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1"/>
          <p:cNvSpPr txBox="1"/>
          <p:nvPr/>
        </p:nvSpPr>
        <p:spPr>
          <a:xfrm>
            <a:off x="1285852" y="357166"/>
            <a:ext cx="816294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45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Реализованные в 2019 году инвестиционные </a:t>
            </a:r>
            <a:r>
              <a:rPr lang="ru-RU" sz="2000" b="1" spc="-4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3973" y="3111568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убойного цеха,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рабочих места 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3219301" y="3124200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Открытие цеха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 переработке молока,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создано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рабочих места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3179680" y="6135264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газопроводов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Андреевка, 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Приветная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00400" y="2743199"/>
            <a:ext cx="2743200" cy="4053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ВолковЪ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631" y="6135264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Строительство временного бытового городка строителей на территории Омского сельского поселения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301" y="3659704"/>
            <a:ext cx="2736470" cy="2024988"/>
          </a:xfrm>
          <a:prstGeom prst="rect">
            <a:avLst/>
          </a:prstGeom>
        </p:spPr>
      </p:pic>
      <p:sp>
        <p:nvSpPr>
          <p:cNvPr id="9" name="Выноска со стрелкой влево 8"/>
          <p:cNvSpPr/>
          <p:nvPr/>
        </p:nvSpPr>
        <p:spPr>
          <a:xfrm>
            <a:off x="6207862" y="4037831"/>
            <a:ext cx="2707538" cy="1666703"/>
          </a:xfrm>
          <a:prstGeom prst="leftArrowCallout">
            <a:avLst>
              <a:gd name="adj1" fmla="val 25000"/>
              <a:gd name="adj2" fmla="val 25000"/>
              <a:gd name="adj3" fmla="val 17726"/>
              <a:gd name="adj4" fmla="val 8266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Инфраструктурные проекты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3" r="3196"/>
          <a:stretch/>
        </p:blipFill>
        <p:spPr>
          <a:xfrm>
            <a:off x="233872" y="1046474"/>
            <a:ext cx="2737928" cy="1696726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6125479" y="3111568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Открытие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пилорамы, создано </a:t>
            </a: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рабочее место</a:t>
            </a:r>
          </a:p>
        </p:txBody>
      </p:sp>
    </p:spTree>
    <p:extLst>
      <p:ext uri="{BB962C8B-B14F-4D97-AF65-F5344CB8AC3E}">
        <p14:creationId xmlns:p14="http://schemas.microsoft.com/office/powerpoint/2010/main" val="139701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152400"/>
            <a:ext cx="6885940" cy="382270"/>
          </a:xfrm>
          <a:custGeom>
            <a:avLst/>
            <a:gdLst/>
            <a:ahLst/>
            <a:cxnLst/>
            <a:rect l="l" t="t" r="r" b="b"/>
            <a:pathLst>
              <a:path w="6885940" h="382269">
                <a:moveTo>
                  <a:pt x="0" y="382270"/>
                </a:moveTo>
                <a:lnTo>
                  <a:pt x="6885762" y="382270"/>
                </a:lnTo>
                <a:lnTo>
                  <a:pt x="6885762" y="0"/>
                </a:lnTo>
                <a:lnTo>
                  <a:pt x="0" y="0"/>
                </a:lnTo>
                <a:lnTo>
                  <a:pt x="0" y="38227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25598" y="122378"/>
            <a:ext cx="688640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 </a:t>
            </a:r>
            <a:r>
              <a:rPr sz="24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</a:t>
            </a:r>
            <a:r>
              <a:rPr lang="ru-RU" sz="2400" spc="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инвестирования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1474" y="2193087"/>
            <a:ext cx="4016509" cy="15005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5080" indent="-31115" algn="ctr">
              <a:lnSpc>
                <a:spcPct val="100899"/>
              </a:lnSpc>
            </a:pPr>
            <a:r>
              <a:rPr sz="1600" b="1" spc="15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Агробиотехнологии</a:t>
            </a:r>
            <a:r>
              <a:rPr sz="1600" b="1" spc="15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1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b="1" spc="1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1600" b="1" spc="1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3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</a:t>
            </a:r>
            <a:r>
              <a:rPr lang="en-US" sz="1600" b="1" spc="3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1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сельскохозяйственной</a:t>
            </a:r>
            <a:r>
              <a:rPr sz="1600" b="1" spc="1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1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</a:t>
            </a:r>
            <a:r>
              <a:rPr lang="ru-RU" sz="1600" b="1" spc="1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83515"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переработка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молока и производство молочной продукции;</a:t>
            </a:r>
          </a:p>
          <a:p>
            <a:pPr marL="171450" algn="ctr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производство колбасных изделий;</a:t>
            </a:r>
          </a:p>
          <a:p>
            <a:pPr marL="171450" algn="ctr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производство хлеба и хлебобулочных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изделий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2190801"/>
            <a:ext cx="2743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Легкая промышленность </a:t>
            </a:r>
            <a:endParaRPr lang="ru-RU" sz="16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текстильная, швейная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algn="ctr"/>
            <a:endParaRPr lang="ru-RU" sz="12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</a:rPr>
              <a:t>роизводство </a:t>
            </a:r>
            <a:r>
              <a:rPr lang="ru-RU" sz="1200" dirty="0">
                <a:latin typeface="Times New Roman" panose="02020603050405020304" pitchFamily="18" charset="0"/>
              </a:rPr>
              <a:t>текстильных </a:t>
            </a:r>
            <a:r>
              <a:rPr lang="ru-RU" sz="1200" dirty="0" smtClean="0">
                <a:latin typeface="Times New Roman" panose="02020603050405020304" pitchFamily="18" charset="0"/>
              </a:rPr>
              <a:t>изделий;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</a:rPr>
              <a:t>открытие швейных мастерских </a:t>
            </a:r>
            <a:br>
              <a:rPr lang="ru-RU" sz="1200" dirty="0" smtClean="0">
                <a:latin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</a:rPr>
              <a:t>по изготовлению одежды</a:t>
            </a:r>
            <a:endParaRPr lang="ru-RU" sz="1200" dirty="0">
              <a:latin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680" y="4917231"/>
            <a:ext cx="3600400" cy="124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Транспортно-логистические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</a:p>
          <a:p>
            <a:pPr algn="ctr">
              <a:buFont typeface="Arial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размещение объектов транспортно-логистического комплекса;</a:t>
            </a:r>
          </a:p>
          <a:p>
            <a:pPr marR="5080" algn="ctr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погрузка и разгрузка железнодорожных вагонов;</a:t>
            </a:r>
          </a:p>
          <a:p>
            <a:pPr marR="5080" algn="ctr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транспортная обработка грузов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4" t="30769" r="34710" b="30769"/>
          <a:stretch/>
        </p:blipFill>
        <p:spPr>
          <a:xfrm>
            <a:off x="1787805" y="961200"/>
            <a:ext cx="1078152" cy="107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4" t="18089" r="18862" b="17504"/>
          <a:stretch/>
        </p:blipFill>
        <p:spPr>
          <a:xfrm>
            <a:off x="5936538" y="943092"/>
            <a:ext cx="1069089" cy="1090309"/>
          </a:xfrm>
          <a:prstGeom prst="flowChartConnector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t="34000" r="64000" b="5999"/>
          <a:stretch/>
        </p:blipFill>
        <p:spPr>
          <a:xfrm>
            <a:off x="1767393" y="3825607"/>
            <a:ext cx="1118974" cy="1049038"/>
          </a:xfrm>
          <a:prstGeom prst="flowChartConnector">
            <a:avLst/>
          </a:prstGeom>
          <a:ln>
            <a:solidFill>
              <a:schemeClr val="tx1"/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4127080" y="4917231"/>
            <a:ext cx="4695715" cy="161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Социальное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предпринимательство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и дополнительное образование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еятельность в области оздоровления и спорта, организации досуга;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пансионатов для социально-незащищенных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граждан;</a:t>
            </a:r>
          </a:p>
          <a:p>
            <a:pPr algn="ctr"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ткрытие групп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дневного пребывания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</a:p>
          <a:p>
            <a:pPr algn="ctr">
              <a:buFont typeface="Arial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студий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4" r="20435"/>
          <a:stretch/>
        </p:blipFill>
        <p:spPr>
          <a:xfrm>
            <a:off x="5914206" y="3825607"/>
            <a:ext cx="1090253" cy="1080232"/>
          </a:xfrm>
          <a:prstGeom prst="flowChartConnector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784" y="3669802"/>
            <a:ext cx="1507918" cy="1512168"/>
          </a:xfrm>
          <a:prstGeom prst="flowChartConnector">
            <a:avLst/>
          </a:prstGeom>
          <a:ln>
            <a:solidFill>
              <a:schemeClr val="tx1"/>
            </a:solidFill>
          </a:ln>
        </p:spPr>
      </p:pic>
      <p:sp>
        <p:nvSpPr>
          <p:cNvPr id="7" name="object 7"/>
          <p:cNvSpPr/>
          <p:nvPr/>
        </p:nvSpPr>
        <p:spPr>
          <a:xfrm>
            <a:off x="0" y="152400"/>
            <a:ext cx="6885940" cy="382270"/>
          </a:xfrm>
          <a:custGeom>
            <a:avLst/>
            <a:gdLst/>
            <a:ahLst/>
            <a:cxnLst/>
            <a:rect l="l" t="t" r="r" b="b"/>
            <a:pathLst>
              <a:path w="6885940" h="382269">
                <a:moveTo>
                  <a:pt x="0" y="382270"/>
                </a:moveTo>
                <a:lnTo>
                  <a:pt x="6885762" y="382270"/>
                </a:lnTo>
                <a:lnTo>
                  <a:pt x="6885762" y="0"/>
                </a:lnTo>
                <a:lnTo>
                  <a:pt x="0" y="0"/>
                </a:lnTo>
                <a:lnTo>
                  <a:pt x="0" y="38227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25598" y="122378"/>
            <a:ext cx="688640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 </a:t>
            </a:r>
            <a:r>
              <a:rPr sz="24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 </a:t>
            </a:r>
            <a:r>
              <a:rPr lang="ru-RU" sz="2400" spc="3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инвестирования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1" t="8889" r="11983" b="21111"/>
          <a:stretch/>
        </p:blipFill>
        <p:spPr>
          <a:xfrm>
            <a:off x="1389840" y="1013890"/>
            <a:ext cx="1728192" cy="1656184"/>
          </a:xfrm>
          <a:prstGeom prst="rect">
            <a:avLst/>
          </a:prstGeom>
        </p:spPr>
      </p:pic>
      <p:sp>
        <p:nvSpPr>
          <p:cNvPr id="18" name="object 25"/>
          <p:cNvSpPr txBox="1"/>
          <p:nvPr/>
        </p:nvSpPr>
        <p:spPr>
          <a:xfrm>
            <a:off x="478298" y="2670074"/>
            <a:ext cx="3445630" cy="14055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Рекреационно-туристический </a:t>
            </a:r>
          </a:p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r>
              <a:rPr lang="ru-RU" sz="1600" b="1" spc="1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</a:t>
            </a:r>
          </a:p>
          <a:p>
            <a:pPr marL="43180" marR="5080" indent="-31115" algn="ctr">
              <a:lnSpc>
                <a:spcPct val="100899"/>
              </a:lnSpc>
              <a:spcBef>
                <a:spcPts val="95"/>
              </a:spcBef>
            </a:pPr>
            <a:endParaRPr lang="ru-RU" sz="800" b="1" spc="15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базы отдыха;</a:t>
            </a: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уристические маршруты;</a:t>
            </a: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рганизации рыбоводческих хозяйств с зоной отдыха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03207" y="2649768"/>
            <a:ext cx="2565464" cy="1359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Санаторно-курортный кластер</a:t>
            </a:r>
          </a:p>
          <a:p>
            <a:pPr algn="ctr">
              <a:lnSpc>
                <a:spcPct val="115000"/>
              </a:lnSpc>
            </a:pPr>
            <a:endParaRPr lang="ru-RU" sz="8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санатории;</a:t>
            </a: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санатории-профилактории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пансионаты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30088" y="5167476"/>
            <a:ext cx="3493310" cy="1661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Сфера услуг </a:t>
            </a:r>
            <a:endParaRPr lang="ru-RU" sz="16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spc="20" dirty="0">
                <a:latin typeface="Times New Roman" pitchFamily="18" charset="0"/>
                <a:cs typeface="Times New Roman" pitchFamily="18" charset="0"/>
              </a:rPr>
              <a:t> размещение объектов общественного питания (столовые, кафе);</a:t>
            </a: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spc="20" dirty="0">
                <a:latin typeface="Times New Roman" pitchFamily="18" charset="0"/>
                <a:cs typeface="Times New Roman" pitchFamily="18" charset="0"/>
              </a:rPr>
              <a:t>  размещение объектов  бытового обслуживания (ремонт обуви, бытовой техники, пошив </a:t>
            </a:r>
            <a:r>
              <a:rPr lang="ru-RU" sz="1200" spc="2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spc="2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spc="2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spc="20" dirty="0"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1200" spc="20" dirty="0" smtClean="0">
                <a:latin typeface="Times New Roman" pitchFamily="18" charset="0"/>
                <a:cs typeface="Times New Roman" pitchFamily="18" charset="0"/>
              </a:rPr>
              <a:t>одежды);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R="5080" algn="ctr">
              <a:lnSpc>
                <a:spcPct val="100899"/>
              </a:lnSpc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ремонт автотранспортных средств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7" t="8394" r="21118" b="35791"/>
          <a:stretch/>
        </p:blipFill>
        <p:spPr>
          <a:xfrm>
            <a:off x="6098662" y="1104438"/>
            <a:ext cx="1574555" cy="1512168"/>
          </a:xfrm>
          <a:prstGeom prst="flowChartConnector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007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4289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85800" y="23081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Проекты, требующие финансирования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785794"/>
            <a:ext cx="4286280" cy="1447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земельных участках, представленных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слайдах №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№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56,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возможна реализация инвестиционных проектов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сельскохозяйственного производства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285992"/>
            <a:ext cx="4286280" cy="1447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земельном участке, представленном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№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57,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возможна реализация инвестиционного проекта в санаторно-курортной, рекреационно-туристической сферах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786190"/>
            <a:ext cx="4286280" cy="1447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земельном участке, представленном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слайде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возможна реализация инвестиционного проекта по комплексному освоению в целях жилищного строительства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производство с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714356"/>
            <a:ext cx="2357454" cy="1570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1028" name="Picture 4" descr="C:\Users\user\Desktop\Строительство-жиль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923134"/>
            <a:ext cx="2357454" cy="1519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C:\Users\user\Desktop\lg!p8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3988" y="2276582"/>
            <a:ext cx="2377385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142976" y="5286388"/>
            <a:ext cx="4286280" cy="1447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помещениях, представленных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слайдах № 59-62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возможна реализация инвестиционных проектов в сфере производства (в т.ч. деревообработка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оказания услуг населению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C:\Users\user\Desktop\75573649265162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3990" y="5361826"/>
            <a:ext cx="2377384" cy="1496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5460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720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55:20:020805:535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31977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Ачаирского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0,3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2,7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2,9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2,95 тыс. руб. </a:t>
                      </a:r>
                      <a:endParaRPr lang="ru-RU" sz="1100" baseline="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Ачаирского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3071834" cy="371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3290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</p:spTree>
    <p:extLst>
      <p:ext uri="{BB962C8B-B14F-4D97-AF65-F5344CB8AC3E}">
        <p14:creationId xmlns:p14="http://schemas.microsoft.com/office/powerpoint/2010/main" val="1248327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4282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14356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55:20:020805:536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35476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0,4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2,7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2,9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Железнодорожные 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3,27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aseline="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3071834" cy="378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14282" y="4929198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3220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</p:spTree>
    <p:extLst>
      <p:ext uri="{BB962C8B-B14F-4D97-AF65-F5344CB8AC3E}">
        <p14:creationId xmlns:p14="http://schemas.microsoft.com/office/powerpoint/2010/main" val="370562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660469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049089"/>
            <a:ext cx="3456304" cy="12700"/>
          </a:xfrm>
          <a:custGeom>
            <a:avLst/>
            <a:gdLst/>
            <a:ahLst/>
            <a:cxnLst/>
            <a:rect l="l" t="t" r="r" b="b"/>
            <a:pathLst>
              <a:path w="3456304" h="12700">
                <a:moveTo>
                  <a:pt x="0" y="12700"/>
                </a:moveTo>
                <a:lnTo>
                  <a:pt x="3456000" y="12700"/>
                </a:lnTo>
                <a:lnTo>
                  <a:pt x="3456000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50" y="666819"/>
            <a:ext cx="0" cy="382270"/>
          </a:xfrm>
          <a:custGeom>
            <a:avLst/>
            <a:gdLst/>
            <a:ahLst/>
            <a:cxnLst/>
            <a:rect l="l" t="t" r="r" b="b"/>
            <a:pathLst>
              <a:path h="382269">
                <a:moveTo>
                  <a:pt x="0" y="0"/>
                </a:moveTo>
                <a:lnTo>
                  <a:pt x="0" y="38227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6604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350"/>
                </a:moveTo>
                <a:lnTo>
                  <a:pt x="6350" y="6350"/>
                </a:lnTo>
                <a:lnTo>
                  <a:pt x="635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657294"/>
            <a:ext cx="3456304" cy="0"/>
          </a:xfrm>
          <a:custGeom>
            <a:avLst/>
            <a:gdLst/>
            <a:ahLst/>
            <a:cxnLst/>
            <a:rect l="l" t="t" r="r" b="b"/>
            <a:pathLst>
              <a:path w="3456304">
                <a:moveTo>
                  <a:pt x="0" y="0"/>
                </a:moveTo>
                <a:lnTo>
                  <a:pt x="3456000" y="0"/>
                </a:lnTo>
              </a:path>
            </a:pathLst>
          </a:custGeom>
          <a:ln w="635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49650" y="666819"/>
            <a:ext cx="0" cy="382270"/>
          </a:xfrm>
          <a:custGeom>
            <a:avLst/>
            <a:gdLst/>
            <a:ahLst/>
            <a:cxnLst/>
            <a:rect l="l" t="t" r="r" b="b"/>
            <a:pathLst>
              <a:path h="382269">
                <a:moveTo>
                  <a:pt x="0" y="0"/>
                </a:moveTo>
                <a:lnTo>
                  <a:pt x="0" y="382270"/>
                </a:lnTo>
              </a:path>
            </a:pathLst>
          </a:custGeom>
          <a:ln w="1270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700" y="663644"/>
            <a:ext cx="3443604" cy="0"/>
          </a:xfrm>
          <a:custGeom>
            <a:avLst/>
            <a:gdLst/>
            <a:ahLst/>
            <a:cxnLst/>
            <a:rect l="l" t="t" r="r" b="b"/>
            <a:pathLst>
              <a:path w="3443604">
                <a:moveTo>
                  <a:pt x="0" y="0"/>
                </a:moveTo>
                <a:lnTo>
                  <a:pt x="3443300" y="0"/>
                </a:lnTo>
              </a:path>
            </a:pathLst>
          </a:custGeom>
          <a:ln w="6350">
            <a:solidFill>
              <a:srgbClr val="0066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" y="6604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61189" y="233258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29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471136" y="660469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356684" y="3682807"/>
            <a:ext cx="15240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территории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565339" y="2671547"/>
            <a:ext cx="1178238" cy="52514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5"/>
              </a:spcBef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3 591</a:t>
            </a:r>
            <a:endParaRPr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42117" y="3111328"/>
            <a:ext cx="95313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400" spc="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 км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747619" y="893954"/>
            <a:ext cx="1167512" cy="52514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99,2</a:t>
            </a:r>
            <a:endParaRPr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592631" y="1350385"/>
            <a:ext cx="9531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r>
              <a:rPr sz="1200" spc="-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spc="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27921" y="601356"/>
            <a:ext cx="4732937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</a:t>
            </a:r>
            <a:r>
              <a:rPr lang="ru-RU" sz="2800" b="1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районе</a:t>
            </a:r>
            <a:endParaRPr sz="2800" b="1" spc="65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02810" y="2409642"/>
            <a:ext cx="553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spc="1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37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30501" y="2449114"/>
            <a:ext cx="271145" cy="354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20" dirty="0">
                <a:solidFill>
                  <a:srgbClr val="FFFFFF"/>
                </a:solidFill>
                <a:latin typeface="Arial"/>
                <a:cs typeface="Arial"/>
              </a:rPr>
              <a:t>%</a:t>
            </a:r>
            <a:endParaRPr sz="215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881151" y="3712173"/>
            <a:ext cx="475068" cy="699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899717" y="1589306"/>
            <a:ext cx="475068" cy="588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718234" y="1941804"/>
            <a:ext cx="475068" cy="699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356684" y="1999550"/>
            <a:ext cx="180721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165">
              <a:lnSpc>
                <a:spcPct val="100000"/>
              </a:lnSpc>
              <a:spcBef>
                <a:spcPts val="100"/>
              </a:spcBef>
            </a:pPr>
            <a:r>
              <a:rPr sz="1600" b="1" spc="10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object 22"/>
          <p:cNvSpPr txBox="1"/>
          <p:nvPr/>
        </p:nvSpPr>
        <p:spPr>
          <a:xfrm>
            <a:off x="3751673" y="5868781"/>
            <a:ext cx="18288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получения разрешения </a:t>
            </a:r>
            <a:b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строительство</a:t>
            </a:r>
            <a:endParaRPr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object 22"/>
          <p:cNvSpPr txBox="1"/>
          <p:nvPr/>
        </p:nvSpPr>
        <p:spPr>
          <a:xfrm>
            <a:off x="356552" y="5874484"/>
            <a:ext cx="13716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Удаленность от границы города Омска</a:t>
            </a:r>
            <a:endParaRPr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object 22"/>
          <p:cNvSpPr txBox="1"/>
          <p:nvPr/>
        </p:nvSpPr>
        <p:spPr>
          <a:xfrm>
            <a:off x="7308088" y="5868633"/>
            <a:ext cx="1638432" cy="5180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Тариф 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эл. энергию</a:t>
            </a:r>
            <a:endParaRPr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bject 14"/>
          <p:cNvSpPr/>
          <p:nvPr/>
        </p:nvSpPr>
        <p:spPr>
          <a:xfrm>
            <a:off x="356552" y="4463830"/>
            <a:ext cx="1351915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endParaRPr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object 14"/>
          <p:cNvSpPr/>
          <p:nvPr/>
        </p:nvSpPr>
        <p:spPr>
          <a:xfrm>
            <a:off x="4009797" y="4463830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pPr algn="ctr"/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дней</a:t>
            </a:r>
            <a:endParaRPr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object 14"/>
          <p:cNvSpPr/>
          <p:nvPr/>
        </p:nvSpPr>
        <p:spPr>
          <a:xfrm>
            <a:off x="7464807" y="4461341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5,78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/ кВт*ч</a:t>
            </a:r>
            <a:endParaRPr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bject 14"/>
          <p:cNvSpPr/>
          <p:nvPr/>
        </p:nvSpPr>
        <p:spPr>
          <a:xfrm>
            <a:off x="2124074" y="4443836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pPr algn="ctr"/>
            <a:endPara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1 018,1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endParaRPr lang="en-US" sz="1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object 22"/>
          <p:cNvSpPr txBox="1"/>
          <p:nvPr/>
        </p:nvSpPr>
        <p:spPr>
          <a:xfrm>
            <a:off x="1949220" y="5868781"/>
            <a:ext cx="18288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spc="2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автомобильных дорог</a:t>
            </a:r>
            <a:endParaRPr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79" y="1192031"/>
            <a:ext cx="2184951" cy="3301490"/>
          </a:xfrm>
          <a:prstGeom prst="rect">
            <a:avLst/>
          </a:prstGeom>
        </p:spPr>
      </p:pic>
      <p:graphicFrame>
        <p:nvGraphicFramePr>
          <p:cNvPr id="54" name="Диаграмма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4345735"/>
              </p:ext>
            </p:extLst>
          </p:nvPr>
        </p:nvGraphicFramePr>
        <p:xfrm>
          <a:off x="360024" y="1056853"/>
          <a:ext cx="7021668" cy="4118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object 14"/>
          <p:cNvSpPr/>
          <p:nvPr/>
        </p:nvSpPr>
        <p:spPr>
          <a:xfrm>
            <a:off x="5737302" y="4461489"/>
            <a:ext cx="1332230" cy="1332230"/>
          </a:xfrm>
          <a:custGeom>
            <a:avLst/>
            <a:gdLst/>
            <a:ahLst/>
            <a:cxnLst/>
            <a:rect l="l" t="t" r="r" b="b"/>
            <a:pathLst>
              <a:path w="1332229" h="1332230">
                <a:moveTo>
                  <a:pt x="666102" y="0"/>
                </a:moveTo>
                <a:lnTo>
                  <a:pt x="618531" y="1672"/>
                </a:lnTo>
                <a:lnTo>
                  <a:pt x="571863" y="6614"/>
                </a:lnTo>
                <a:lnTo>
                  <a:pt x="526211" y="14714"/>
                </a:lnTo>
                <a:lnTo>
                  <a:pt x="481687" y="25858"/>
                </a:lnTo>
                <a:lnTo>
                  <a:pt x="438404" y="39934"/>
                </a:lnTo>
                <a:lnTo>
                  <a:pt x="396474" y="56828"/>
                </a:lnTo>
                <a:lnTo>
                  <a:pt x="356011" y="76429"/>
                </a:lnTo>
                <a:lnTo>
                  <a:pt x="317127" y="98624"/>
                </a:lnTo>
                <a:lnTo>
                  <a:pt x="279935" y="123299"/>
                </a:lnTo>
                <a:lnTo>
                  <a:pt x="244547" y="150342"/>
                </a:lnTo>
                <a:lnTo>
                  <a:pt x="211076" y="179640"/>
                </a:lnTo>
                <a:lnTo>
                  <a:pt x="179636" y="211081"/>
                </a:lnTo>
                <a:lnTo>
                  <a:pt x="150338" y="244552"/>
                </a:lnTo>
                <a:lnTo>
                  <a:pt x="123295" y="279940"/>
                </a:lnTo>
                <a:lnTo>
                  <a:pt x="98621" y="317133"/>
                </a:lnTo>
                <a:lnTo>
                  <a:pt x="76427" y="356017"/>
                </a:lnTo>
                <a:lnTo>
                  <a:pt x="56826" y="396480"/>
                </a:lnTo>
                <a:lnTo>
                  <a:pt x="39932" y="438409"/>
                </a:lnTo>
                <a:lnTo>
                  <a:pt x="25857" y="481691"/>
                </a:lnTo>
                <a:lnTo>
                  <a:pt x="14713" y="526215"/>
                </a:lnTo>
                <a:lnTo>
                  <a:pt x="6614" y="571866"/>
                </a:lnTo>
                <a:lnTo>
                  <a:pt x="1672" y="618533"/>
                </a:lnTo>
                <a:lnTo>
                  <a:pt x="0" y="666102"/>
                </a:lnTo>
                <a:lnTo>
                  <a:pt x="1672" y="713672"/>
                </a:lnTo>
                <a:lnTo>
                  <a:pt x="6614" y="760340"/>
                </a:lnTo>
                <a:lnTo>
                  <a:pt x="14713" y="805993"/>
                </a:lnTo>
                <a:lnTo>
                  <a:pt x="25857" y="850517"/>
                </a:lnTo>
                <a:lnTo>
                  <a:pt x="39932" y="893800"/>
                </a:lnTo>
                <a:lnTo>
                  <a:pt x="56826" y="935729"/>
                </a:lnTo>
                <a:lnTo>
                  <a:pt x="76427" y="976192"/>
                </a:lnTo>
                <a:lnTo>
                  <a:pt x="98621" y="1015077"/>
                </a:lnTo>
                <a:lnTo>
                  <a:pt x="123295" y="1052269"/>
                </a:lnTo>
                <a:lnTo>
                  <a:pt x="150338" y="1087657"/>
                </a:lnTo>
                <a:lnTo>
                  <a:pt x="179636" y="1121127"/>
                </a:lnTo>
                <a:lnTo>
                  <a:pt x="211076" y="1152568"/>
                </a:lnTo>
                <a:lnTo>
                  <a:pt x="244547" y="1181866"/>
                </a:lnTo>
                <a:lnTo>
                  <a:pt x="279935" y="1208908"/>
                </a:lnTo>
                <a:lnTo>
                  <a:pt x="317127" y="1233583"/>
                </a:lnTo>
                <a:lnTo>
                  <a:pt x="356011" y="1255777"/>
                </a:lnTo>
                <a:lnTo>
                  <a:pt x="396474" y="1275377"/>
                </a:lnTo>
                <a:lnTo>
                  <a:pt x="438404" y="1292271"/>
                </a:lnTo>
                <a:lnTo>
                  <a:pt x="481687" y="1306347"/>
                </a:lnTo>
                <a:lnTo>
                  <a:pt x="526211" y="1317490"/>
                </a:lnTo>
                <a:lnTo>
                  <a:pt x="571863" y="1325589"/>
                </a:lnTo>
                <a:lnTo>
                  <a:pt x="618531" y="1330532"/>
                </a:lnTo>
                <a:lnTo>
                  <a:pt x="666102" y="1332204"/>
                </a:lnTo>
                <a:lnTo>
                  <a:pt x="713672" y="1330532"/>
                </a:lnTo>
                <a:lnTo>
                  <a:pt x="760340" y="1325589"/>
                </a:lnTo>
                <a:lnTo>
                  <a:pt x="805993" y="1317490"/>
                </a:lnTo>
                <a:lnTo>
                  <a:pt x="850517" y="1306347"/>
                </a:lnTo>
                <a:lnTo>
                  <a:pt x="893800" y="1292271"/>
                </a:lnTo>
                <a:lnTo>
                  <a:pt x="935729" y="1275377"/>
                </a:lnTo>
                <a:lnTo>
                  <a:pt x="976192" y="1255777"/>
                </a:lnTo>
                <a:lnTo>
                  <a:pt x="1015077" y="1233583"/>
                </a:lnTo>
                <a:lnTo>
                  <a:pt x="1052269" y="1208908"/>
                </a:lnTo>
                <a:lnTo>
                  <a:pt x="1087657" y="1181866"/>
                </a:lnTo>
                <a:lnTo>
                  <a:pt x="1121127" y="1152568"/>
                </a:lnTo>
                <a:lnTo>
                  <a:pt x="1152568" y="1121127"/>
                </a:lnTo>
                <a:lnTo>
                  <a:pt x="1181866" y="1087657"/>
                </a:lnTo>
                <a:lnTo>
                  <a:pt x="1208908" y="1052269"/>
                </a:lnTo>
                <a:lnTo>
                  <a:pt x="1233583" y="1015077"/>
                </a:lnTo>
                <a:lnTo>
                  <a:pt x="1255777" y="976192"/>
                </a:lnTo>
                <a:lnTo>
                  <a:pt x="1275377" y="935729"/>
                </a:lnTo>
                <a:lnTo>
                  <a:pt x="1292271" y="893800"/>
                </a:lnTo>
                <a:lnTo>
                  <a:pt x="1306347" y="850517"/>
                </a:lnTo>
                <a:lnTo>
                  <a:pt x="1317490" y="805993"/>
                </a:lnTo>
                <a:lnTo>
                  <a:pt x="1325589" y="760340"/>
                </a:lnTo>
                <a:lnTo>
                  <a:pt x="1330532" y="713672"/>
                </a:lnTo>
                <a:lnTo>
                  <a:pt x="1332204" y="666102"/>
                </a:lnTo>
                <a:lnTo>
                  <a:pt x="1330532" y="618533"/>
                </a:lnTo>
                <a:lnTo>
                  <a:pt x="1325589" y="571866"/>
                </a:lnTo>
                <a:lnTo>
                  <a:pt x="1317490" y="526215"/>
                </a:lnTo>
                <a:lnTo>
                  <a:pt x="1306347" y="481691"/>
                </a:lnTo>
                <a:lnTo>
                  <a:pt x="1292271" y="438409"/>
                </a:lnTo>
                <a:lnTo>
                  <a:pt x="1275377" y="396480"/>
                </a:lnTo>
                <a:lnTo>
                  <a:pt x="1255777" y="356017"/>
                </a:lnTo>
                <a:lnTo>
                  <a:pt x="1233583" y="317133"/>
                </a:lnTo>
                <a:lnTo>
                  <a:pt x="1208908" y="279940"/>
                </a:lnTo>
                <a:lnTo>
                  <a:pt x="1181866" y="244552"/>
                </a:lnTo>
                <a:lnTo>
                  <a:pt x="1152568" y="211081"/>
                </a:lnTo>
                <a:lnTo>
                  <a:pt x="1121127" y="179640"/>
                </a:lnTo>
                <a:lnTo>
                  <a:pt x="1087657" y="150342"/>
                </a:lnTo>
                <a:lnTo>
                  <a:pt x="1052269" y="123299"/>
                </a:lnTo>
                <a:lnTo>
                  <a:pt x="1015077" y="98624"/>
                </a:lnTo>
                <a:lnTo>
                  <a:pt x="976192" y="76429"/>
                </a:lnTo>
                <a:lnTo>
                  <a:pt x="935729" y="56828"/>
                </a:lnTo>
                <a:lnTo>
                  <a:pt x="893800" y="39934"/>
                </a:lnTo>
                <a:lnTo>
                  <a:pt x="850517" y="25858"/>
                </a:lnTo>
                <a:lnTo>
                  <a:pt x="805993" y="14714"/>
                </a:lnTo>
                <a:lnTo>
                  <a:pt x="760340" y="6614"/>
                </a:lnTo>
                <a:lnTo>
                  <a:pt x="713672" y="1672"/>
                </a:lnTo>
                <a:lnTo>
                  <a:pt x="666102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pPr algn="ctr"/>
            <a:endPara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32 100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object 22"/>
          <p:cNvSpPr txBox="1"/>
          <p:nvPr/>
        </p:nvSpPr>
        <p:spPr>
          <a:xfrm>
            <a:off x="5610210" y="5868781"/>
            <a:ext cx="18288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1200" b="1" spc="25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Кадастровая стоимость </a:t>
            </a:r>
            <a:br>
              <a:rPr lang="ru-RU" sz="1200" b="1" spc="25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spc="25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га земель сельскохозяйственного назначения (</a:t>
            </a:r>
            <a:r>
              <a:rPr lang="ru-RU" sz="1200" b="1" spc="25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КЗиО</a:t>
            </a:r>
            <a:r>
              <a:rPr lang="ru-RU" sz="1200" b="1" spc="25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ГД)</a:t>
            </a:r>
            <a:endParaRPr sz="1200" b="1" spc="25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80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642918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55:20:020805:538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105159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0,55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3,1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3,2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9,00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aseline="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3075005" cy="38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14282" y="5000636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3510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</p:spTree>
    <p:extLst>
      <p:ext uri="{BB962C8B-B14F-4D97-AF65-F5344CB8AC3E}">
        <p14:creationId xmlns:p14="http://schemas.microsoft.com/office/powerpoint/2010/main" val="20944667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00430" y="857232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55:20:020805:539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7328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0,48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3,1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3,2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0,67 тыс. руб.</a:t>
                      </a:r>
                      <a:endParaRPr lang="ru-RU" sz="1100" baseline="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071834" cy="370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14282" y="5000636"/>
            <a:ext cx="3143272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3490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</p:spTree>
    <p:extLst>
      <p:ext uri="{BB962C8B-B14F-4D97-AF65-F5344CB8AC3E}">
        <p14:creationId xmlns:p14="http://schemas.microsoft.com/office/powerpoint/2010/main" val="9907027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4282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857232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55:20:020805:540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19431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0,53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2,80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2,95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1,79 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aseline="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5000636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3080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307183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24455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55:20:020804:2092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53936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1,20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15,10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15,20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3,99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15420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3214710" cy="38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93836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357166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357166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00430" y="857232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55:20:020804:2093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760313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1,0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15,3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15,4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Железнодорожные 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46,07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929198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15660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300450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93160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14356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55:20:020804:2095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23501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4,1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18,2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18,3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Железнодорожные 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1,74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714884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18510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857232"/>
            <a:ext cx="328614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160731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55:20:020804:2096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31247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3,9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17,8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17,9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2,31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929198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18160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314327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381538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00430" y="785794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55:20:020804:2091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407254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4,3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19,0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19,1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24,68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929198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19290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Ачаир, ул. Школьная, д. 46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3071834" cy="371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41364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2844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4282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785794"/>
          <a:ext cx="5181600" cy="586999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55:20:020801:62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19000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Ачаирского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4,0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1,6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4,1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1,40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1860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юго-запад. Почтовый адрес ориентира: Омская область, Омский район, 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Школьная, д. 46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307183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623856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720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820368"/>
          <a:ext cx="5181600" cy="586999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55:20:020805:514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28500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0,1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2,6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2,7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2,11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786322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2990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794"/>
            <a:ext cx="307183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4225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4578335" y="1273564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0"/>
                </a:lnTo>
                <a:lnTo>
                  <a:pt x="30983" y="473897"/>
                </a:lnTo>
                <a:lnTo>
                  <a:pt x="53706" y="514878"/>
                </a:lnTo>
                <a:lnTo>
                  <a:pt x="81767" y="552067"/>
                </a:lnTo>
                <a:lnTo>
                  <a:pt x="114651" y="584949"/>
                </a:lnTo>
                <a:lnTo>
                  <a:pt x="151842" y="613009"/>
                </a:lnTo>
                <a:lnTo>
                  <a:pt x="192824" y="635730"/>
                </a:lnTo>
                <a:lnTo>
                  <a:pt x="237082" y="652598"/>
                </a:lnTo>
                <a:lnTo>
                  <a:pt x="284100" y="663097"/>
                </a:lnTo>
                <a:lnTo>
                  <a:pt x="333362" y="666711"/>
                </a:lnTo>
                <a:lnTo>
                  <a:pt x="382624" y="663097"/>
                </a:lnTo>
                <a:lnTo>
                  <a:pt x="429642" y="652598"/>
                </a:lnTo>
                <a:lnTo>
                  <a:pt x="473899" y="635730"/>
                </a:lnTo>
                <a:lnTo>
                  <a:pt x="514881" y="613009"/>
                </a:lnTo>
                <a:lnTo>
                  <a:pt x="552072" y="584949"/>
                </a:lnTo>
                <a:lnTo>
                  <a:pt x="584956" y="552067"/>
                </a:lnTo>
                <a:lnTo>
                  <a:pt x="613018" y="514878"/>
                </a:lnTo>
                <a:lnTo>
                  <a:pt x="635741" y="473897"/>
                </a:lnTo>
                <a:lnTo>
                  <a:pt x="652610" y="429640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Прямоугольник 22"/>
          <p:cNvSpPr/>
          <p:nvPr/>
        </p:nvSpPr>
        <p:spPr>
          <a:xfrm>
            <a:off x="5327650" y="1197193"/>
            <a:ext cx="421634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Выгодное географическое положение района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приграничье района с городом Омском</a:t>
            </a:r>
          </a:p>
        </p:txBody>
      </p:sp>
      <p:sp>
        <p:nvSpPr>
          <p:cNvPr id="25" name="object 4"/>
          <p:cNvSpPr/>
          <p:nvPr/>
        </p:nvSpPr>
        <p:spPr>
          <a:xfrm>
            <a:off x="0" y="670764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1530" y="622023"/>
            <a:ext cx="377030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800" kern="1200" spc="65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Наши преимущества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859" y="1371787"/>
            <a:ext cx="463723" cy="463723"/>
          </a:xfrm>
          <a:prstGeom prst="flowChartConnector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939520" y="1114475"/>
            <a:ext cx="3755930" cy="577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Транспортная доступность</a:t>
            </a:r>
          </a:p>
          <a:p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автомобильное сообщение: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649605">
              <a:lnSpc>
                <a:spcPct val="100899"/>
              </a:lnSpc>
              <a:spcBef>
                <a:spcPts val="95"/>
              </a:spcBef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 территории района проходит </a:t>
            </a:r>
            <a:b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Федеральные автомобильные дороги: </a:t>
            </a:r>
          </a:p>
          <a:p>
            <a:pPr marR="649605">
              <a:lnSpc>
                <a:spcPct val="100899"/>
              </a:lnSpc>
              <a:spcBef>
                <a:spcPts val="95"/>
              </a:spcBef>
            </a:pPr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1) Р-254 Челябинск-Курган-Петропавловск </a:t>
            </a:r>
            <a:r>
              <a:rPr lang="ru-RU" sz="1400" spc="25" dirty="0">
                <a:latin typeface="Times New Roman" pitchFamily="18" charset="0"/>
                <a:cs typeface="Times New Roman" pitchFamily="18" charset="0"/>
              </a:rPr>
              <a:t>(Республика Казахстан)-Омск-Новосибирск;</a:t>
            </a:r>
          </a:p>
          <a:p>
            <a:pPr marR="649605">
              <a:lnSpc>
                <a:spcPct val="100899"/>
              </a:lnSpc>
              <a:spcBef>
                <a:spcPts val="95"/>
              </a:spcBef>
            </a:pPr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2) Р-402 Тюмень-Ишим-Омск;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А-320 Омск-Республика Казахстан</a:t>
            </a:r>
          </a:p>
          <a:p>
            <a:endParaRPr lang="ru-RU" alt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железнодорожное сообщение: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 территории района проходит </a:t>
            </a:r>
            <a:b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железнодорожных ветки по направлениям: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Омск-Тюмень;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Омск-Петропавловск (Республика Казахстан)-Курган;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Омск-Новосибирск;</a:t>
            </a:r>
          </a:p>
          <a:p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Омск-</a:t>
            </a:r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Омск-Павлодарская </a:t>
            </a:r>
            <a:r>
              <a:rPr lang="ru-RU" sz="1400" spc="25" dirty="0"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(Республика Казахстан)-</a:t>
            </a:r>
            <a:r>
              <a:rPr lang="ru-RU" sz="1400" spc="25" dirty="0">
                <a:latin typeface="Times New Roman" pitchFamily="18" charset="0"/>
                <a:cs typeface="Times New Roman" pitchFamily="18" charset="0"/>
              </a:rPr>
              <a:t>Новосибирская область-Алтайский </a:t>
            </a:r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край</a:t>
            </a:r>
          </a:p>
          <a:p>
            <a:endParaRPr lang="ru-RU" sz="1400" spc="25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spc="2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b="1" spc="25" dirty="0" smtClean="0">
                <a:latin typeface="Times New Roman" pitchFamily="18" charset="0"/>
                <a:cs typeface="Times New Roman" pitchFamily="18" charset="0"/>
              </a:rPr>
              <a:t>одное сообщение по реке Иртыш:</a:t>
            </a:r>
          </a:p>
          <a:p>
            <a:r>
              <a:rPr lang="ru-RU" sz="1400" spc="25" dirty="0" smtClean="0">
                <a:latin typeface="Times New Roman" pitchFamily="18" charset="0"/>
                <a:cs typeface="Times New Roman" pitchFamily="18" charset="0"/>
              </a:rPr>
              <a:t>- на территории района имеется грузовой порт</a:t>
            </a:r>
          </a:p>
        </p:txBody>
      </p:sp>
      <p:sp>
        <p:nvSpPr>
          <p:cNvPr id="43" name="object 7"/>
          <p:cNvSpPr/>
          <p:nvPr/>
        </p:nvSpPr>
        <p:spPr>
          <a:xfrm>
            <a:off x="177804" y="1231347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0"/>
                </a:lnTo>
                <a:lnTo>
                  <a:pt x="30983" y="473897"/>
                </a:lnTo>
                <a:lnTo>
                  <a:pt x="53706" y="514878"/>
                </a:lnTo>
                <a:lnTo>
                  <a:pt x="81767" y="552067"/>
                </a:lnTo>
                <a:lnTo>
                  <a:pt x="114651" y="584949"/>
                </a:lnTo>
                <a:lnTo>
                  <a:pt x="151842" y="613009"/>
                </a:lnTo>
                <a:lnTo>
                  <a:pt x="192824" y="635730"/>
                </a:lnTo>
                <a:lnTo>
                  <a:pt x="237082" y="652598"/>
                </a:lnTo>
                <a:lnTo>
                  <a:pt x="284100" y="663097"/>
                </a:lnTo>
                <a:lnTo>
                  <a:pt x="333362" y="666711"/>
                </a:lnTo>
                <a:lnTo>
                  <a:pt x="382624" y="663097"/>
                </a:lnTo>
                <a:lnTo>
                  <a:pt x="429642" y="652598"/>
                </a:lnTo>
                <a:lnTo>
                  <a:pt x="473899" y="635730"/>
                </a:lnTo>
                <a:lnTo>
                  <a:pt x="514881" y="613009"/>
                </a:lnTo>
                <a:lnTo>
                  <a:pt x="552072" y="584949"/>
                </a:lnTo>
                <a:lnTo>
                  <a:pt x="584956" y="552067"/>
                </a:lnTo>
                <a:lnTo>
                  <a:pt x="613018" y="514878"/>
                </a:lnTo>
                <a:lnTo>
                  <a:pt x="635741" y="473897"/>
                </a:lnTo>
                <a:lnTo>
                  <a:pt x="652610" y="429640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pic>
        <p:nvPicPr>
          <p:cNvPr id="44" name="Picture 2" descr="D:\!!! БАЖЕНОВА СВ\РАБОТА С РАЙОНАМИ\Инвестиционные паспорта районов\Азово (размещено)\после ВКС\картинки\Безымянный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32" t="18668" r="12253" b="18944"/>
          <a:stretch/>
        </p:blipFill>
        <p:spPr bwMode="auto">
          <a:xfrm>
            <a:off x="279633" y="1355241"/>
            <a:ext cx="455577" cy="37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object 7"/>
          <p:cNvSpPr/>
          <p:nvPr/>
        </p:nvSpPr>
        <p:spPr>
          <a:xfrm>
            <a:off x="237840" y="5843573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0"/>
                </a:lnTo>
                <a:lnTo>
                  <a:pt x="30983" y="473897"/>
                </a:lnTo>
                <a:lnTo>
                  <a:pt x="53706" y="514878"/>
                </a:lnTo>
                <a:lnTo>
                  <a:pt x="81767" y="552067"/>
                </a:lnTo>
                <a:lnTo>
                  <a:pt x="114651" y="584949"/>
                </a:lnTo>
                <a:lnTo>
                  <a:pt x="151842" y="613009"/>
                </a:lnTo>
                <a:lnTo>
                  <a:pt x="192824" y="635730"/>
                </a:lnTo>
                <a:lnTo>
                  <a:pt x="237082" y="652598"/>
                </a:lnTo>
                <a:lnTo>
                  <a:pt x="284100" y="663097"/>
                </a:lnTo>
                <a:lnTo>
                  <a:pt x="333362" y="666711"/>
                </a:lnTo>
                <a:lnTo>
                  <a:pt x="382624" y="663097"/>
                </a:lnTo>
                <a:lnTo>
                  <a:pt x="429642" y="652598"/>
                </a:lnTo>
                <a:lnTo>
                  <a:pt x="473899" y="635730"/>
                </a:lnTo>
                <a:lnTo>
                  <a:pt x="514881" y="613009"/>
                </a:lnTo>
                <a:lnTo>
                  <a:pt x="552072" y="584949"/>
                </a:lnTo>
                <a:lnTo>
                  <a:pt x="584956" y="552067"/>
                </a:lnTo>
                <a:lnTo>
                  <a:pt x="613018" y="514878"/>
                </a:lnTo>
                <a:lnTo>
                  <a:pt x="635741" y="473897"/>
                </a:lnTo>
                <a:lnTo>
                  <a:pt x="652610" y="429640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6" name="Picture 3" descr="D:\!!! БАЖЕНОВА СВ\РАБОТА С РАЙОНАМИ\Инвестиционные паспорта районов\Азово (размещено)\после ВКС\картинки\Безымянный 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46" t="13143" r="16420" b="16561"/>
          <a:stretch/>
        </p:blipFill>
        <p:spPr bwMode="auto">
          <a:xfrm>
            <a:off x="364076" y="5969744"/>
            <a:ext cx="391891" cy="41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object 7"/>
          <p:cNvSpPr/>
          <p:nvPr/>
        </p:nvSpPr>
        <p:spPr>
          <a:xfrm>
            <a:off x="220795" y="3639101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0"/>
                </a:lnTo>
                <a:lnTo>
                  <a:pt x="30983" y="473897"/>
                </a:lnTo>
                <a:lnTo>
                  <a:pt x="53706" y="514878"/>
                </a:lnTo>
                <a:lnTo>
                  <a:pt x="81767" y="552067"/>
                </a:lnTo>
                <a:lnTo>
                  <a:pt x="114651" y="584949"/>
                </a:lnTo>
                <a:lnTo>
                  <a:pt x="151842" y="613009"/>
                </a:lnTo>
                <a:lnTo>
                  <a:pt x="192824" y="635730"/>
                </a:lnTo>
                <a:lnTo>
                  <a:pt x="237082" y="652598"/>
                </a:lnTo>
                <a:lnTo>
                  <a:pt x="284100" y="663097"/>
                </a:lnTo>
                <a:lnTo>
                  <a:pt x="333362" y="666711"/>
                </a:lnTo>
                <a:lnTo>
                  <a:pt x="382624" y="663097"/>
                </a:lnTo>
                <a:lnTo>
                  <a:pt x="429642" y="652598"/>
                </a:lnTo>
                <a:lnTo>
                  <a:pt x="473899" y="635730"/>
                </a:lnTo>
                <a:lnTo>
                  <a:pt x="514881" y="613009"/>
                </a:lnTo>
                <a:lnTo>
                  <a:pt x="552072" y="584949"/>
                </a:lnTo>
                <a:lnTo>
                  <a:pt x="584956" y="552067"/>
                </a:lnTo>
                <a:lnTo>
                  <a:pt x="613018" y="514878"/>
                </a:lnTo>
                <a:lnTo>
                  <a:pt x="635741" y="473897"/>
                </a:lnTo>
                <a:lnTo>
                  <a:pt x="652610" y="429640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Picture 4" descr="D:\!!! БАЖЕНОВА СВ\РАБОТА С РАЙОНАМИ\Инвестиционные паспорта районов\Азово (размещено)\после ВКС\картинки\Безымянный 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48" t="12839" r="19103" b="17410"/>
          <a:stretch/>
        </p:blipFill>
        <p:spPr bwMode="auto">
          <a:xfrm>
            <a:off x="356059" y="3768139"/>
            <a:ext cx="380189" cy="45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object 5"/>
          <p:cNvSpPr txBox="1"/>
          <p:nvPr/>
        </p:nvSpPr>
        <p:spPr>
          <a:xfrm>
            <a:off x="5413326" y="2244608"/>
            <a:ext cx="4355691" cy="5094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000760">
              <a:lnSpc>
                <a:spcPct val="100899"/>
              </a:lnSpc>
              <a:spcBef>
                <a:spcPts val="95"/>
              </a:spcBef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Газификация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сельских территорий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object 9"/>
          <p:cNvSpPr/>
          <p:nvPr/>
        </p:nvSpPr>
        <p:spPr>
          <a:xfrm>
            <a:off x="4578335" y="2201482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47" y="2303358"/>
            <a:ext cx="479500" cy="479500"/>
          </a:xfrm>
          <a:prstGeom prst="flowChartConnector">
            <a:avLst/>
          </a:prstGeom>
        </p:spPr>
      </p:pic>
      <p:sp>
        <p:nvSpPr>
          <p:cNvPr id="52" name="object 5"/>
          <p:cNvSpPr txBox="1"/>
          <p:nvPr/>
        </p:nvSpPr>
        <p:spPr>
          <a:xfrm>
            <a:off x="5413326" y="3136544"/>
            <a:ext cx="3673805" cy="5094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000760">
              <a:lnSpc>
                <a:spcPct val="100899"/>
              </a:lnSpc>
              <a:spcBef>
                <a:spcPts val="95"/>
              </a:spcBef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большой группы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достопримечательностей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object 9"/>
          <p:cNvSpPr/>
          <p:nvPr/>
        </p:nvSpPr>
        <p:spPr>
          <a:xfrm>
            <a:off x="4579966" y="3111942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1" r="20000"/>
          <a:stretch/>
        </p:blipFill>
        <p:spPr>
          <a:xfrm flipH="1">
            <a:off x="4682164" y="3214397"/>
            <a:ext cx="458418" cy="461839"/>
          </a:xfrm>
          <a:prstGeom prst="flowChartConnector">
            <a:avLst/>
          </a:prstGeom>
        </p:spPr>
      </p:pic>
      <p:sp>
        <p:nvSpPr>
          <p:cNvPr id="55" name="object 4"/>
          <p:cNvSpPr txBox="1">
            <a:spLocks noGrp="1"/>
          </p:cNvSpPr>
          <p:nvPr>
            <p:ph sz="half" idx="2"/>
          </p:nvPr>
        </p:nvSpPr>
        <p:spPr>
          <a:xfrm>
            <a:off x="5395612" y="3930428"/>
            <a:ext cx="3503871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l">
              <a:spcBef>
                <a:spcPct val="0"/>
              </a:spcBef>
            </a:pPr>
            <a:r>
              <a:rPr lang="ru-RU" altLang="ru-RU" sz="1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сырья для производства строительных материалов </a:t>
            </a:r>
            <a:br>
              <a:rPr lang="ru-RU" altLang="ru-RU" sz="1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(глина, строительные </a:t>
            </a:r>
            <a:r>
              <a:rPr lang="ru-RU" altLang="ru-RU" sz="160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пески)</a:t>
            </a:r>
            <a:endParaRPr lang="ru-RU" alt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object 9"/>
          <p:cNvSpPr/>
          <p:nvPr/>
        </p:nvSpPr>
        <p:spPr>
          <a:xfrm>
            <a:off x="4596872" y="4039462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" t="70000" r="67778"/>
          <a:stretch/>
        </p:blipFill>
        <p:spPr>
          <a:xfrm>
            <a:off x="4701647" y="4152401"/>
            <a:ext cx="457200" cy="440871"/>
          </a:xfrm>
          <a:prstGeom prst="flowChartConnector">
            <a:avLst/>
          </a:prstGeom>
        </p:spPr>
      </p:pic>
      <p:sp>
        <p:nvSpPr>
          <p:cNvPr id="58" name="object 3"/>
          <p:cNvSpPr txBox="1"/>
          <p:nvPr/>
        </p:nvSpPr>
        <p:spPr>
          <a:xfrm>
            <a:off x="5413326" y="4950708"/>
            <a:ext cx="3730674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рекреационно-туристических и санаторно-курортных зон</a:t>
            </a:r>
          </a:p>
        </p:txBody>
      </p:sp>
      <p:sp>
        <p:nvSpPr>
          <p:cNvPr id="59" name="object 9"/>
          <p:cNvSpPr/>
          <p:nvPr/>
        </p:nvSpPr>
        <p:spPr>
          <a:xfrm>
            <a:off x="4596872" y="4933602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5" r="76024" b="72666"/>
          <a:stretch/>
        </p:blipFill>
        <p:spPr>
          <a:xfrm>
            <a:off x="4685566" y="5022700"/>
            <a:ext cx="488063" cy="488554"/>
          </a:xfrm>
          <a:prstGeom prst="flowChartConnector">
            <a:avLst/>
          </a:prstGeom>
        </p:spPr>
      </p:pic>
      <p:sp>
        <p:nvSpPr>
          <p:cNvPr id="61" name="object 6"/>
          <p:cNvSpPr/>
          <p:nvPr/>
        </p:nvSpPr>
        <p:spPr>
          <a:xfrm>
            <a:off x="4631951" y="5841960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2"/>
                </a:lnTo>
                <a:lnTo>
                  <a:pt x="30983" y="473899"/>
                </a:lnTo>
                <a:lnTo>
                  <a:pt x="53706" y="514881"/>
                </a:lnTo>
                <a:lnTo>
                  <a:pt x="81767" y="552072"/>
                </a:lnTo>
                <a:lnTo>
                  <a:pt x="114651" y="584956"/>
                </a:lnTo>
                <a:lnTo>
                  <a:pt x="151842" y="613018"/>
                </a:lnTo>
                <a:lnTo>
                  <a:pt x="192824" y="635741"/>
                </a:lnTo>
                <a:lnTo>
                  <a:pt x="237082" y="652610"/>
                </a:lnTo>
                <a:lnTo>
                  <a:pt x="284100" y="663110"/>
                </a:lnTo>
                <a:lnTo>
                  <a:pt x="333362" y="666724"/>
                </a:lnTo>
                <a:lnTo>
                  <a:pt x="382624" y="663110"/>
                </a:lnTo>
                <a:lnTo>
                  <a:pt x="429642" y="652610"/>
                </a:lnTo>
                <a:lnTo>
                  <a:pt x="473899" y="635741"/>
                </a:lnTo>
                <a:lnTo>
                  <a:pt x="514881" y="613018"/>
                </a:lnTo>
                <a:lnTo>
                  <a:pt x="552072" y="584956"/>
                </a:lnTo>
                <a:lnTo>
                  <a:pt x="584956" y="552072"/>
                </a:lnTo>
                <a:lnTo>
                  <a:pt x="613018" y="514881"/>
                </a:lnTo>
                <a:lnTo>
                  <a:pt x="635741" y="473899"/>
                </a:lnTo>
                <a:lnTo>
                  <a:pt x="652610" y="429642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3"/>
          <p:cNvSpPr txBox="1"/>
          <p:nvPr/>
        </p:nvSpPr>
        <p:spPr>
          <a:xfrm>
            <a:off x="5443145" y="5764596"/>
            <a:ext cx="3456338" cy="7441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месторождений минеральных вод для использования в лечебных целях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3" name="Picture 3" descr="D:\!!! БАЖЕНОВА СВ\РАБОТА С РАЙОНАМИ\Инвестиционные паспорта районов\Оконешниковский (размешено)\картинки\Безымянный1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15" t="12455" r="12529" b="12538"/>
          <a:stretch/>
        </p:blipFill>
        <p:spPr bwMode="auto">
          <a:xfrm>
            <a:off x="4733613" y="5940856"/>
            <a:ext cx="458599" cy="46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1429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820368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55:20:020804:2121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443738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6,5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21,2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21,3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железнодорожная станция находится  в г. Омске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26,89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тыс. рублей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Ачаирского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Иванова Венера </a:t>
                      </a: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Жакуповна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, +7 (3812)  993-698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929198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21640 м.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северо-восток.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Ачаир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Школьная, д. 46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286148" cy="3702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125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214282" y="285728"/>
            <a:ext cx="7613280" cy="39456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TextShape 2"/>
          <p:cNvSpPr txBox="1"/>
          <p:nvPr/>
        </p:nvSpPr>
        <p:spPr>
          <a:xfrm>
            <a:off x="357158" y="285728"/>
            <a:ext cx="7467120" cy="1157760"/>
          </a:xfrm>
          <a:prstGeom prst="rect">
            <a:avLst/>
          </a:prstGeom>
          <a:noFill/>
          <a:ln>
            <a:noFill/>
          </a:ln>
        </p:spPr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69" dirty="0">
                <a:solidFill>
                  <a:srgbClr val="FFFFFF"/>
                </a:solidFill>
                <a:latin typeface="Times New Roman"/>
              </a:rPr>
              <a:t>Земельные участки для реализации проектов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166" name="Table 3"/>
          <p:cNvGraphicFramePr/>
          <p:nvPr>
            <p:extLst/>
          </p:nvPr>
        </p:nvGraphicFramePr>
        <p:xfrm>
          <a:off x="3571868" y="857232"/>
          <a:ext cx="5181480" cy="5623560"/>
        </p:xfrm>
        <a:graphic>
          <a:graphicData uri="http://schemas.openxmlformats.org/drawingml/2006/table">
            <a:tbl>
              <a:tblPr/>
              <a:tblGrid>
                <a:gridCol w="2057400"/>
                <a:gridCol w="3124080"/>
              </a:tblGrid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latin typeface="Times New Roman"/>
                          <a:ea typeface="Calibri"/>
                        </a:rPr>
                        <a:t>Кадастровый номер земельного участка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55:20:060701:941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54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Площадь в квадратных метрах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125000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54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Собственник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Собственность Цыганкова Вадима Игоревича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Категория земель. Вид разрешенного использования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Электроснабжение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Расстояние до точек подключения ориентировочно до 300 м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Газоснабжение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Расстояние до точек подключения ориентировочно до 700 м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Водоснабжение. Водоотведение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latin typeface="Times New Roman"/>
                          <a:ea typeface="Calibri"/>
                        </a:rPr>
                        <a:t>Расстояние до точек подключения ориентировочно до 500 м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8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Подъездные пути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latin typeface="Times New Roman"/>
                          <a:ea typeface="Calibri"/>
                        </a:rPr>
                        <a:t>Расстояние до федеральной трассы Р-254 Челябинск-Новосибирск</a:t>
                      </a:r>
                      <a:r>
                        <a:rPr lang="ru-RU" sz="1100" b="0" strike="noStrike" spc="-1" dirty="0" smtClean="0"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1100" b="0" strike="noStrike" spc="-1" dirty="0">
                          <a:latin typeface="Times New Roman"/>
                          <a:ea typeface="Calibri"/>
                        </a:rPr>
                        <a:t>ближайшей дороги не более 500 м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06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Железнодорожные пути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strike="noStrike" spc="-1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Расстояние до ближайших железнодорожных путей  ориентировочно 3800 м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657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Здания и сооружения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strike="noStrike" spc="-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Отсутствуют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8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strike="noStrike" spc="-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Кадастровая стоимость земельного участка 341,03995 тыс. рублей</a:t>
                      </a: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8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Контактная информация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Глава Калининского сельского поселения Омского муниципального района Омской области </a:t>
                      </a:r>
                      <a:endParaRPr lang="ru-RU" sz="1100" b="0" strike="noStrike" spc="-1" dirty="0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Бурдыга</a:t>
                      </a: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Виктор Алексеевич, +7 (3812)  964-419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7" name="CustomShape 4"/>
          <p:cNvSpPr/>
          <p:nvPr/>
        </p:nvSpPr>
        <p:spPr>
          <a:xfrm>
            <a:off x="214282" y="4857760"/>
            <a:ext cx="3285720" cy="1714320"/>
          </a:xfrm>
          <a:prstGeom prst="roundRect">
            <a:avLst>
              <a:gd name="adj" fmla="val 16667"/>
            </a:avLst>
          </a:prstGeom>
          <a:solidFill>
            <a:srgbClr val="D4E2B8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600" b="0" strike="noStrike" spc="38">
                <a:solidFill>
                  <a:srgbClr val="000000"/>
                </a:solidFill>
                <a:latin typeface="Times New Roman"/>
              </a:rPr>
              <a:t>Омская область, Омский район, Калининское сельское поселение, пос. Октябрьский</a:t>
            </a:r>
            <a:endParaRPr lang="ru-RU" sz="1600" b="0" strike="noStrike" spc="-1">
              <a:latin typeface="Arial"/>
            </a:endParaRPr>
          </a:p>
        </p:txBody>
      </p:sp>
      <p:pic>
        <p:nvPicPr>
          <p:cNvPr id="168" name="Picture 2"/>
          <p:cNvPicPr/>
          <p:nvPr/>
        </p:nvPicPr>
        <p:blipFill>
          <a:blip r:embed="rId2"/>
          <a:stretch/>
        </p:blipFill>
        <p:spPr>
          <a:xfrm>
            <a:off x="214282" y="928670"/>
            <a:ext cx="3312360" cy="371448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08722264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214282" y="285728"/>
            <a:ext cx="7613280" cy="39456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0" name="TextShape 2"/>
          <p:cNvSpPr txBox="1"/>
          <p:nvPr/>
        </p:nvSpPr>
        <p:spPr>
          <a:xfrm>
            <a:off x="357158" y="285728"/>
            <a:ext cx="7467120" cy="1157760"/>
          </a:xfrm>
          <a:prstGeom prst="rect">
            <a:avLst/>
          </a:prstGeom>
          <a:noFill/>
          <a:ln>
            <a:noFill/>
          </a:ln>
        </p:spPr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69" dirty="0">
                <a:solidFill>
                  <a:srgbClr val="FFFFFF"/>
                </a:solidFill>
                <a:latin typeface="Times New Roman"/>
              </a:rPr>
              <a:t>Земельные участки для реализации проектов</a:t>
            </a:r>
            <a:endParaRPr lang="ru-RU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171" name="Table 3"/>
          <p:cNvGraphicFramePr/>
          <p:nvPr>
            <p:extLst/>
          </p:nvPr>
        </p:nvGraphicFramePr>
        <p:xfrm>
          <a:off x="3714744" y="857232"/>
          <a:ext cx="5181480" cy="5730240"/>
        </p:xfrm>
        <a:graphic>
          <a:graphicData uri="http://schemas.openxmlformats.org/drawingml/2006/table">
            <a:tbl>
              <a:tblPr/>
              <a:tblGrid>
                <a:gridCol w="2057400"/>
                <a:gridCol w="3124080"/>
              </a:tblGrid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latin typeface="Times New Roman"/>
                          <a:ea typeface="Calibri"/>
                        </a:rPr>
                        <a:t>Кадастровый номер земельного участка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55:20:060701:942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54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Площадь в квадратных метрах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150000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54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Собственник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Собственность Цыганкова Вадима Игоревича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Категория земель. Вид разрешенного использования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Электроснабжение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Расстояние до точек подключения ориентировочно до 5 м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Газоснабжение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Расстояние до точек подключения ориентировочно до 700 м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1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Водоснабжение. Водоотведение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Расстояние до точек подключения ориентировочно до 500 м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8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Подъездные пути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latin typeface="Times New Roman"/>
                          <a:ea typeface="Calibri"/>
                        </a:rPr>
                        <a:t>Расстояние до федеральной трассы Р-254 Челябинск-Новосибирск,   ближайшей дороги не более 500 м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06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Железнодорожные пути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strike="noStrike" spc="-1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Расстояние до ближайших железнодорожных путей ориентировочно 3800 м 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029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Здания и сооружения</a:t>
                      </a: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О</a:t>
                      </a:r>
                      <a:r>
                        <a:rPr lang="ru-RU" sz="1100" b="0" strike="noStrike" spc="-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тсутствуют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+mn-cs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8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strike="noStrike" spc="-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Кадастровая стоимость земельного участка 409,71135 тыс. </a:t>
                      </a:r>
                      <a:r>
                        <a:rPr lang="ru-RU" sz="1100" b="0" strike="noStrike" spc="-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+mn-cs"/>
                        </a:rPr>
                        <a:t>рублей</a:t>
                      </a:r>
                      <a:endParaRPr lang="ru-RU" sz="1100" b="0" strike="noStrike" spc="-1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8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latin typeface="Times New Roman"/>
                          <a:ea typeface="Calibri"/>
                        </a:rPr>
                        <a:t>Контактная информация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Глава Калининского сельского поселения Омского муниципального района Омской области </a:t>
                      </a:r>
                      <a:endParaRPr lang="ru-RU" sz="1100" b="0" strike="noStrike" spc="-1" dirty="0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-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Бурдыга</a:t>
                      </a: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 Виктор Алексеевич, +7 (3812)  964-419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26280" marR="2628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2" name="CustomShape 4"/>
          <p:cNvSpPr/>
          <p:nvPr/>
        </p:nvSpPr>
        <p:spPr>
          <a:xfrm>
            <a:off x="214282" y="4714884"/>
            <a:ext cx="3285720" cy="1714320"/>
          </a:xfrm>
          <a:prstGeom prst="roundRect">
            <a:avLst>
              <a:gd name="adj" fmla="val 16667"/>
            </a:avLst>
          </a:prstGeom>
          <a:solidFill>
            <a:srgbClr val="D4E2B8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600" b="0" strike="noStrike" spc="38">
                <a:solidFill>
                  <a:srgbClr val="000000"/>
                </a:solidFill>
                <a:latin typeface="Times New Roman"/>
              </a:rPr>
              <a:t>Омская область, Омский район, Калининское сельское поселение, пос. Октябрьский</a:t>
            </a:r>
            <a:endParaRPr lang="ru-RU" sz="1600" b="0" strike="noStrike" spc="-1">
              <a:latin typeface="Arial"/>
            </a:endParaRPr>
          </a:p>
        </p:txBody>
      </p:sp>
      <p:pic>
        <p:nvPicPr>
          <p:cNvPr id="173" name="Picture 2"/>
          <p:cNvPicPr/>
          <p:nvPr/>
        </p:nvPicPr>
        <p:blipFill>
          <a:blip r:embed="rId2"/>
          <a:stretch/>
        </p:blipFill>
        <p:spPr>
          <a:xfrm>
            <a:off x="142844" y="928670"/>
            <a:ext cx="3422880" cy="357156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197629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857232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55:20:090501:7571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73 900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Серболина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Надежда Тимофеевна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Собственность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55:20:090501:7571-55/104/2019-1 от 24.06.2019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165 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0,9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3,0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200,269  тыс. </a:t>
                      </a:r>
                      <a:r>
                        <a:rPr lang="ru-RU" sz="1100" b="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руб</a:t>
                      </a:r>
                      <a:endParaRPr lang="ru-RU" sz="11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рабочие участки поля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328614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923595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357166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8596" y="357166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928670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55:20:090501:4243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73 900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Радченко Александр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Абрамович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Собственность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55-55-24/022/2013-769 от 25.04.2013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0,3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1,6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3,0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200,269  тыс. руб.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85720" y="4714884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рабочие участки поля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3214710" cy="34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15795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720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857232"/>
          <a:ext cx="5181600" cy="536707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55:20:090501:4244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73 900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Хорзова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Ирина Дмитриевна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0,3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1,6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1,2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3,0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200,269  тыс. </a:t>
                      </a:r>
                      <a:r>
                        <a:rPr lang="ru-RU" sz="1100" b="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руб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рабочие участки поля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321470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420314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720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8596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857232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55:20:090501:4242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73 900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Волкова Светлана Николаевна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Собственность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55:20:090501:4242-55/104/2019-2 от 23.10.2019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0,5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1,8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1,2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2,8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200,269  тыс. руб.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рабочие участки поля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307183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97069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53340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000" y="53340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1000108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55:20:090501:4185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73 900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Волкова Светлана Николаевна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Собственность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55:20:090501:4185-55/104/2019-2 от 16.10.2019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0,6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1,9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1,3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2,7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200,269  тыс. </a:t>
                      </a:r>
                      <a:r>
                        <a:rPr lang="ru-RU" sz="1100" b="0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руб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рабочие участки поля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071547"/>
            <a:ext cx="321471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885905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53340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000" y="533400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1000108"/>
          <a:ext cx="5181600" cy="536707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55:20:090501:6332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102 297 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Жеребцов Александр Николаевич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0,7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2,0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1,4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2,5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277,22487 тыс. руб. 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857760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рабочие участки поля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000108"/>
            <a:ext cx="328614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641062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720" y="357166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357166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531775"/>
              </p:ext>
            </p:extLst>
          </p:nvPr>
        </p:nvGraphicFramePr>
        <p:xfrm>
          <a:off x="3643306" y="1000108"/>
          <a:ext cx="5181600" cy="536707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Земельный участок не сформирован  (кадастровый квартал 55:20:090501)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0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Ориентировочная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площадь 75000 кв.м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Общедолевая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собственность (паевые земли)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0,1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1,4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0,8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3,3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Ориентировочная 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277,22487  тыс. руб. 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786322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вблизи рабочих участков полей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3286147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4464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5108041" y="1522084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2"/>
                </a:lnTo>
                <a:lnTo>
                  <a:pt x="30983" y="473899"/>
                </a:lnTo>
                <a:lnTo>
                  <a:pt x="53706" y="514881"/>
                </a:lnTo>
                <a:lnTo>
                  <a:pt x="81767" y="552072"/>
                </a:lnTo>
                <a:lnTo>
                  <a:pt x="114651" y="584956"/>
                </a:lnTo>
                <a:lnTo>
                  <a:pt x="151842" y="613018"/>
                </a:lnTo>
                <a:lnTo>
                  <a:pt x="192824" y="635741"/>
                </a:lnTo>
                <a:lnTo>
                  <a:pt x="237082" y="652610"/>
                </a:lnTo>
                <a:lnTo>
                  <a:pt x="284100" y="663110"/>
                </a:lnTo>
                <a:lnTo>
                  <a:pt x="333362" y="666724"/>
                </a:lnTo>
                <a:lnTo>
                  <a:pt x="382624" y="663110"/>
                </a:lnTo>
                <a:lnTo>
                  <a:pt x="429642" y="652610"/>
                </a:lnTo>
                <a:lnTo>
                  <a:pt x="473899" y="635741"/>
                </a:lnTo>
                <a:lnTo>
                  <a:pt x="514881" y="613018"/>
                </a:lnTo>
                <a:lnTo>
                  <a:pt x="552072" y="584956"/>
                </a:lnTo>
                <a:lnTo>
                  <a:pt x="584956" y="552072"/>
                </a:lnTo>
                <a:lnTo>
                  <a:pt x="613018" y="514881"/>
                </a:lnTo>
                <a:lnTo>
                  <a:pt x="635741" y="473899"/>
                </a:lnTo>
                <a:lnTo>
                  <a:pt x="652610" y="429642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87045" y="5379797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108041" y="3890353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2"/>
                </a:lnTo>
                <a:lnTo>
                  <a:pt x="30983" y="473899"/>
                </a:lnTo>
                <a:lnTo>
                  <a:pt x="53706" y="514881"/>
                </a:lnTo>
                <a:lnTo>
                  <a:pt x="81767" y="552072"/>
                </a:lnTo>
                <a:lnTo>
                  <a:pt x="114651" y="584956"/>
                </a:lnTo>
                <a:lnTo>
                  <a:pt x="151842" y="613018"/>
                </a:lnTo>
                <a:lnTo>
                  <a:pt x="192824" y="635741"/>
                </a:lnTo>
                <a:lnTo>
                  <a:pt x="237082" y="652610"/>
                </a:lnTo>
                <a:lnTo>
                  <a:pt x="284100" y="663110"/>
                </a:lnTo>
                <a:lnTo>
                  <a:pt x="333362" y="666724"/>
                </a:lnTo>
                <a:lnTo>
                  <a:pt x="382624" y="663110"/>
                </a:lnTo>
                <a:lnTo>
                  <a:pt x="429642" y="652610"/>
                </a:lnTo>
                <a:lnTo>
                  <a:pt x="473899" y="635741"/>
                </a:lnTo>
                <a:lnTo>
                  <a:pt x="514881" y="613018"/>
                </a:lnTo>
                <a:lnTo>
                  <a:pt x="552072" y="584956"/>
                </a:lnTo>
                <a:lnTo>
                  <a:pt x="584956" y="552072"/>
                </a:lnTo>
                <a:lnTo>
                  <a:pt x="613018" y="514881"/>
                </a:lnTo>
                <a:lnTo>
                  <a:pt x="635741" y="473899"/>
                </a:lnTo>
                <a:lnTo>
                  <a:pt x="652610" y="429642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859766" y="1490050"/>
            <a:ext cx="41931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обширных сельскохозяйственных </a:t>
            </a:r>
          </a:p>
          <a:p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площадей, которые возможно рассмотреть для использования в животноводстве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растениеводстве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52782" y="3890353"/>
            <a:ext cx="32912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образованности населения</a:t>
            </a:r>
          </a:p>
        </p:txBody>
      </p:sp>
      <p:sp>
        <p:nvSpPr>
          <p:cNvPr id="25" name="object 4"/>
          <p:cNvSpPr/>
          <p:nvPr/>
        </p:nvSpPr>
        <p:spPr>
          <a:xfrm>
            <a:off x="0" y="670764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6929" y="613345"/>
            <a:ext cx="377030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kern="1200" spc="65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Наши преимущества</a:t>
            </a:r>
          </a:p>
        </p:txBody>
      </p:sp>
      <p:sp>
        <p:nvSpPr>
          <p:cNvPr id="27" name="object 5"/>
          <p:cNvSpPr txBox="1"/>
          <p:nvPr/>
        </p:nvSpPr>
        <p:spPr>
          <a:xfrm>
            <a:off x="5903544" y="1524095"/>
            <a:ext cx="3877329" cy="5094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00760">
              <a:lnSpc>
                <a:spcPct val="100899"/>
              </a:lnSpc>
              <a:spcBef>
                <a:spcPts val="95"/>
              </a:spcBef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доля дорог с твердым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покрытием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bject 5"/>
          <p:cNvSpPr txBox="1"/>
          <p:nvPr/>
        </p:nvSpPr>
        <p:spPr>
          <a:xfrm>
            <a:off x="2991790" y="5341115"/>
            <a:ext cx="5925852" cy="7441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00760">
              <a:lnSpc>
                <a:spcPct val="100899"/>
              </a:lnSpc>
              <a:spcBef>
                <a:spcPts val="95"/>
              </a:spcBef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деятельность Администрации района </a:t>
            </a:r>
            <a:b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инвестиционной привлекательности территории и привлечению инвестиций</a:t>
            </a:r>
          </a:p>
        </p:txBody>
      </p:sp>
      <p:sp>
        <p:nvSpPr>
          <p:cNvPr id="30" name="object 9"/>
          <p:cNvSpPr/>
          <p:nvPr/>
        </p:nvSpPr>
        <p:spPr>
          <a:xfrm>
            <a:off x="149196" y="1522084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87521" r="39333" b="3099"/>
          <a:stretch/>
        </p:blipFill>
        <p:spPr>
          <a:xfrm>
            <a:off x="242877" y="1615765"/>
            <a:ext cx="479387" cy="479387"/>
          </a:xfrm>
          <a:prstGeom prst="ellipse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57" y="1630855"/>
            <a:ext cx="463718" cy="463718"/>
          </a:xfrm>
          <a:prstGeom prst="flowChartConnector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079" y="3975652"/>
            <a:ext cx="488674" cy="488674"/>
          </a:xfrm>
          <a:prstGeom prst="flowChartConnector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19" y="5453971"/>
            <a:ext cx="518402" cy="518402"/>
          </a:xfrm>
          <a:prstGeom prst="flowChartConnector">
            <a:avLst/>
          </a:prstGeom>
        </p:spPr>
      </p:pic>
      <p:sp>
        <p:nvSpPr>
          <p:cNvPr id="33" name="object 6"/>
          <p:cNvSpPr/>
          <p:nvPr/>
        </p:nvSpPr>
        <p:spPr>
          <a:xfrm>
            <a:off x="149195" y="3901876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2"/>
                </a:lnTo>
                <a:lnTo>
                  <a:pt x="30983" y="473899"/>
                </a:lnTo>
                <a:lnTo>
                  <a:pt x="53706" y="514881"/>
                </a:lnTo>
                <a:lnTo>
                  <a:pt x="81767" y="552072"/>
                </a:lnTo>
                <a:lnTo>
                  <a:pt x="114651" y="584956"/>
                </a:lnTo>
                <a:lnTo>
                  <a:pt x="151842" y="613018"/>
                </a:lnTo>
                <a:lnTo>
                  <a:pt x="192824" y="635741"/>
                </a:lnTo>
                <a:lnTo>
                  <a:pt x="237082" y="652610"/>
                </a:lnTo>
                <a:lnTo>
                  <a:pt x="284100" y="663110"/>
                </a:lnTo>
                <a:lnTo>
                  <a:pt x="333362" y="666724"/>
                </a:lnTo>
                <a:lnTo>
                  <a:pt x="382624" y="663110"/>
                </a:lnTo>
                <a:lnTo>
                  <a:pt x="429642" y="652610"/>
                </a:lnTo>
                <a:lnTo>
                  <a:pt x="473899" y="635741"/>
                </a:lnTo>
                <a:lnTo>
                  <a:pt x="514881" y="613018"/>
                </a:lnTo>
                <a:lnTo>
                  <a:pt x="552072" y="584956"/>
                </a:lnTo>
                <a:lnTo>
                  <a:pt x="584956" y="552072"/>
                </a:lnTo>
                <a:lnTo>
                  <a:pt x="613018" y="514881"/>
                </a:lnTo>
                <a:lnTo>
                  <a:pt x="635741" y="473899"/>
                </a:lnTo>
                <a:lnTo>
                  <a:pt x="652610" y="429642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5"/>
          <p:cNvSpPr txBox="1"/>
          <p:nvPr/>
        </p:nvSpPr>
        <p:spPr>
          <a:xfrm>
            <a:off x="911225" y="3890353"/>
            <a:ext cx="3429001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spcBef>
                <a:spcPts val="5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инвестиционных площадок (земельных участков и объектов капитального строительства)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Picture 2" descr="D:\!!! БАЖЕНОВА СВ\РАБОТА С РАЙОНАМИ\Инвестиционные паспорта районов\Калачинский (размещено, надо посмотреть новый)\март 2021\картинки\Безымянный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64" t="19293" r="7578" b="14317"/>
          <a:stretch/>
        </p:blipFill>
        <p:spPr bwMode="auto">
          <a:xfrm>
            <a:off x="260516" y="4031573"/>
            <a:ext cx="451564" cy="36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object 3"/>
          <p:cNvSpPr txBox="1"/>
          <p:nvPr/>
        </p:nvSpPr>
        <p:spPr>
          <a:xfrm>
            <a:off x="5904664" y="2924957"/>
            <a:ext cx="3249553" cy="2467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кадрового потенциала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object 8"/>
          <p:cNvSpPr/>
          <p:nvPr/>
        </p:nvSpPr>
        <p:spPr>
          <a:xfrm>
            <a:off x="5108041" y="2749268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49" y="0"/>
                </a:moveTo>
                <a:lnTo>
                  <a:pt x="284087" y="3614"/>
                </a:lnTo>
                <a:lnTo>
                  <a:pt x="237070" y="14114"/>
                </a:lnTo>
                <a:lnTo>
                  <a:pt x="192814" y="30983"/>
                </a:lnTo>
                <a:lnTo>
                  <a:pt x="151833" y="53706"/>
                </a:lnTo>
                <a:lnTo>
                  <a:pt x="114644" y="81767"/>
                </a:lnTo>
                <a:lnTo>
                  <a:pt x="81762" y="114651"/>
                </a:lnTo>
                <a:lnTo>
                  <a:pt x="53702" y="151842"/>
                </a:lnTo>
                <a:lnTo>
                  <a:pt x="30981" y="192824"/>
                </a:lnTo>
                <a:lnTo>
                  <a:pt x="14113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3" y="429640"/>
                </a:lnTo>
                <a:lnTo>
                  <a:pt x="30981" y="473897"/>
                </a:lnTo>
                <a:lnTo>
                  <a:pt x="53702" y="514878"/>
                </a:lnTo>
                <a:lnTo>
                  <a:pt x="81762" y="552067"/>
                </a:lnTo>
                <a:lnTo>
                  <a:pt x="114644" y="584949"/>
                </a:lnTo>
                <a:lnTo>
                  <a:pt x="151833" y="613009"/>
                </a:lnTo>
                <a:lnTo>
                  <a:pt x="192814" y="635730"/>
                </a:lnTo>
                <a:lnTo>
                  <a:pt x="237070" y="652598"/>
                </a:lnTo>
                <a:lnTo>
                  <a:pt x="284087" y="663097"/>
                </a:lnTo>
                <a:lnTo>
                  <a:pt x="333349" y="666711"/>
                </a:lnTo>
                <a:lnTo>
                  <a:pt x="382611" y="663097"/>
                </a:lnTo>
                <a:lnTo>
                  <a:pt x="429629" y="652598"/>
                </a:lnTo>
                <a:lnTo>
                  <a:pt x="473887" y="635730"/>
                </a:lnTo>
                <a:lnTo>
                  <a:pt x="514869" y="613009"/>
                </a:lnTo>
                <a:lnTo>
                  <a:pt x="552060" y="584949"/>
                </a:lnTo>
                <a:lnTo>
                  <a:pt x="584944" y="552067"/>
                </a:lnTo>
                <a:lnTo>
                  <a:pt x="613005" y="514878"/>
                </a:lnTo>
                <a:lnTo>
                  <a:pt x="635728" y="473897"/>
                </a:lnTo>
                <a:lnTo>
                  <a:pt x="652597" y="429640"/>
                </a:lnTo>
                <a:lnTo>
                  <a:pt x="663097" y="382624"/>
                </a:lnTo>
                <a:lnTo>
                  <a:pt x="666711" y="333362"/>
                </a:lnTo>
                <a:lnTo>
                  <a:pt x="663097" y="284100"/>
                </a:lnTo>
                <a:lnTo>
                  <a:pt x="652597" y="237082"/>
                </a:lnTo>
                <a:lnTo>
                  <a:pt x="635728" y="192824"/>
                </a:lnTo>
                <a:lnTo>
                  <a:pt x="613005" y="151842"/>
                </a:lnTo>
                <a:lnTo>
                  <a:pt x="584944" y="114651"/>
                </a:lnTo>
                <a:lnTo>
                  <a:pt x="552060" y="81767"/>
                </a:lnTo>
                <a:lnTo>
                  <a:pt x="514869" y="53706"/>
                </a:lnTo>
                <a:lnTo>
                  <a:pt x="473887" y="30983"/>
                </a:lnTo>
                <a:lnTo>
                  <a:pt x="429629" y="14114"/>
                </a:lnTo>
                <a:lnTo>
                  <a:pt x="382611" y="3614"/>
                </a:lnTo>
                <a:lnTo>
                  <a:pt x="333349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7"/>
          <p:cNvSpPr/>
          <p:nvPr/>
        </p:nvSpPr>
        <p:spPr>
          <a:xfrm>
            <a:off x="149196" y="2754803"/>
            <a:ext cx="666750" cy="666750"/>
          </a:xfrm>
          <a:custGeom>
            <a:avLst/>
            <a:gdLst/>
            <a:ahLst/>
            <a:cxnLst/>
            <a:rect l="l" t="t" r="r" b="b"/>
            <a:pathLst>
              <a:path w="666750" h="666750">
                <a:moveTo>
                  <a:pt x="333362" y="0"/>
                </a:moveTo>
                <a:lnTo>
                  <a:pt x="284100" y="3614"/>
                </a:lnTo>
                <a:lnTo>
                  <a:pt x="237082" y="14114"/>
                </a:lnTo>
                <a:lnTo>
                  <a:pt x="192824" y="30983"/>
                </a:lnTo>
                <a:lnTo>
                  <a:pt x="151842" y="53706"/>
                </a:lnTo>
                <a:lnTo>
                  <a:pt x="114651" y="81767"/>
                </a:lnTo>
                <a:lnTo>
                  <a:pt x="81767" y="114651"/>
                </a:lnTo>
                <a:lnTo>
                  <a:pt x="53706" y="151842"/>
                </a:lnTo>
                <a:lnTo>
                  <a:pt x="30983" y="192824"/>
                </a:lnTo>
                <a:lnTo>
                  <a:pt x="14114" y="237082"/>
                </a:lnTo>
                <a:lnTo>
                  <a:pt x="3614" y="284100"/>
                </a:lnTo>
                <a:lnTo>
                  <a:pt x="0" y="333362"/>
                </a:lnTo>
                <a:lnTo>
                  <a:pt x="3614" y="382624"/>
                </a:lnTo>
                <a:lnTo>
                  <a:pt x="14114" y="429640"/>
                </a:lnTo>
                <a:lnTo>
                  <a:pt x="30983" y="473897"/>
                </a:lnTo>
                <a:lnTo>
                  <a:pt x="53706" y="514878"/>
                </a:lnTo>
                <a:lnTo>
                  <a:pt x="81767" y="552067"/>
                </a:lnTo>
                <a:lnTo>
                  <a:pt x="114651" y="584949"/>
                </a:lnTo>
                <a:lnTo>
                  <a:pt x="151842" y="613009"/>
                </a:lnTo>
                <a:lnTo>
                  <a:pt x="192824" y="635730"/>
                </a:lnTo>
                <a:lnTo>
                  <a:pt x="237082" y="652598"/>
                </a:lnTo>
                <a:lnTo>
                  <a:pt x="284100" y="663097"/>
                </a:lnTo>
                <a:lnTo>
                  <a:pt x="333362" y="666711"/>
                </a:lnTo>
                <a:lnTo>
                  <a:pt x="382624" y="663097"/>
                </a:lnTo>
                <a:lnTo>
                  <a:pt x="429642" y="652598"/>
                </a:lnTo>
                <a:lnTo>
                  <a:pt x="473899" y="635730"/>
                </a:lnTo>
                <a:lnTo>
                  <a:pt x="514881" y="613009"/>
                </a:lnTo>
                <a:lnTo>
                  <a:pt x="552072" y="584949"/>
                </a:lnTo>
                <a:lnTo>
                  <a:pt x="584956" y="552067"/>
                </a:lnTo>
                <a:lnTo>
                  <a:pt x="613018" y="514878"/>
                </a:lnTo>
                <a:lnTo>
                  <a:pt x="635741" y="473897"/>
                </a:lnTo>
                <a:lnTo>
                  <a:pt x="652610" y="429640"/>
                </a:lnTo>
                <a:lnTo>
                  <a:pt x="663110" y="382624"/>
                </a:lnTo>
                <a:lnTo>
                  <a:pt x="666724" y="333362"/>
                </a:lnTo>
                <a:lnTo>
                  <a:pt x="663110" y="284100"/>
                </a:lnTo>
                <a:lnTo>
                  <a:pt x="652610" y="237082"/>
                </a:lnTo>
                <a:lnTo>
                  <a:pt x="635741" y="192824"/>
                </a:lnTo>
                <a:lnTo>
                  <a:pt x="613018" y="151842"/>
                </a:lnTo>
                <a:lnTo>
                  <a:pt x="584956" y="114651"/>
                </a:lnTo>
                <a:lnTo>
                  <a:pt x="552072" y="81767"/>
                </a:lnTo>
                <a:lnTo>
                  <a:pt x="514881" y="53706"/>
                </a:lnTo>
                <a:lnTo>
                  <a:pt x="473899" y="30983"/>
                </a:lnTo>
                <a:lnTo>
                  <a:pt x="429642" y="14114"/>
                </a:lnTo>
                <a:lnTo>
                  <a:pt x="382624" y="3614"/>
                </a:lnTo>
                <a:lnTo>
                  <a:pt x="333362" y="0"/>
                </a:lnTo>
                <a:close/>
              </a:path>
            </a:pathLst>
          </a:custGeom>
          <a:solidFill>
            <a:srgbClr val="EF412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" name="Picture 2" descr="D:\!!! БАЖЕНОВА СВ\РАБОТА С РАЙОНАМИ\Инвестиционные паспорта районов\Нововаршавский (размещено)\после ВКС\картинки\Безымянный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86" t="8693" r="8107" b="2902"/>
          <a:stretch/>
        </p:blipFill>
        <p:spPr bwMode="auto">
          <a:xfrm>
            <a:off x="285337" y="2875320"/>
            <a:ext cx="410400" cy="42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object 4"/>
          <p:cNvSpPr txBox="1">
            <a:spLocks noGrp="1"/>
          </p:cNvSpPr>
          <p:nvPr>
            <p:ph sz="half" idx="2"/>
          </p:nvPr>
        </p:nvSpPr>
        <p:spPr>
          <a:xfrm>
            <a:off x="918521" y="2943639"/>
            <a:ext cx="4024653" cy="2467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08279">
              <a:lnSpc>
                <a:spcPct val="100899"/>
              </a:lnSpc>
              <a:spcBef>
                <a:spcPts val="5"/>
              </a:spcBef>
            </a:pPr>
            <a:r>
              <a:rPr lang="ru-RU" sz="1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плодородных земель</a:t>
            </a:r>
          </a:p>
        </p:txBody>
      </p:sp>
      <p:sp>
        <p:nvSpPr>
          <p:cNvPr id="52" name="object 19"/>
          <p:cNvSpPr/>
          <p:nvPr/>
        </p:nvSpPr>
        <p:spPr>
          <a:xfrm>
            <a:off x="5209557" y="2875320"/>
            <a:ext cx="446405" cy="346075"/>
          </a:xfrm>
          <a:custGeom>
            <a:avLst/>
            <a:gdLst/>
            <a:ahLst/>
            <a:cxnLst/>
            <a:rect l="l" t="t" r="r" b="b"/>
            <a:pathLst>
              <a:path w="446405" h="346075">
                <a:moveTo>
                  <a:pt x="49822" y="246824"/>
                </a:moveTo>
                <a:lnTo>
                  <a:pt x="49517" y="246824"/>
                </a:lnTo>
                <a:lnTo>
                  <a:pt x="30244" y="250716"/>
                </a:lnTo>
                <a:lnTo>
                  <a:pt x="14504" y="261329"/>
                </a:lnTo>
                <a:lnTo>
                  <a:pt x="3891" y="277069"/>
                </a:lnTo>
                <a:lnTo>
                  <a:pt x="0" y="296341"/>
                </a:lnTo>
                <a:lnTo>
                  <a:pt x="3891" y="315614"/>
                </a:lnTo>
                <a:lnTo>
                  <a:pt x="14504" y="331354"/>
                </a:lnTo>
                <a:lnTo>
                  <a:pt x="30244" y="341967"/>
                </a:lnTo>
                <a:lnTo>
                  <a:pt x="49517" y="345859"/>
                </a:lnTo>
                <a:lnTo>
                  <a:pt x="68795" y="341967"/>
                </a:lnTo>
                <a:lnTo>
                  <a:pt x="84534" y="331354"/>
                </a:lnTo>
                <a:lnTo>
                  <a:pt x="95144" y="315614"/>
                </a:lnTo>
                <a:lnTo>
                  <a:pt x="99034" y="296341"/>
                </a:lnTo>
                <a:lnTo>
                  <a:pt x="98433" y="288605"/>
                </a:lnTo>
                <a:lnTo>
                  <a:pt x="96689" y="281249"/>
                </a:lnTo>
                <a:lnTo>
                  <a:pt x="93896" y="274362"/>
                </a:lnTo>
                <a:lnTo>
                  <a:pt x="90144" y="268033"/>
                </a:lnTo>
                <a:lnTo>
                  <a:pt x="101444" y="246849"/>
                </a:lnTo>
                <a:lnTo>
                  <a:pt x="50114" y="246849"/>
                </a:lnTo>
                <a:lnTo>
                  <a:pt x="49822" y="246824"/>
                </a:lnTo>
                <a:close/>
              </a:path>
              <a:path w="446405" h="346075">
                <a:moveTo>
                  <a:pt x="221159" y="197218"/>
                </a:moveTo>
                <a:lnTo>
                  <a:pt x="147472" y="197218"/>
                </a:lnTo>
                <a:lnTo>
                  <a:pt x="224434" y="256603"/>
                </a:lnTo>
                <a:lnTo>
                  <a:pt x="223888" y="259562"/>
                </a:lnTo>
                <a:lnTo>
                  <a:pt x="223583" y="262610"/>
                </a:lnTo>
                <a:lnTo>
                  <a:pt x="223583" y="265734"/>
                </a:lnTo>
                <a:lnTo>
                  <a:pt x="227473" y="285007"/>
                </a:lnTo>
                <a:lnTo>
                  <a:pt x="238083" y="300747"/>
                </a:lnTo>
                <a:lnTo>
                  <a:pt x="253822" y="311360"/>
                </a:lnTo>
                <a:lnTo>
                  <a:pt x="273100" y="315252"/>
                </a:lnTo>
                <a:lnTo>
                  <a:pt x="292373" y="311360"/>
                </a:lnTo>
                <a:lnTo>
                  <a:pt x="308113" y="300747"/>
                </a:lnTo>
                <a:lnTo>
                  <a:pt x="318726" y="285007"/>
                </a:lnTo>
                <a:lnTo>
                  <a:pt x="322618" y="265734"/>
                </a:lnTo>
                <a:lnTo>
                  <a:pt x="322069" y="258354"/>
                </a:lnTo>
                <a:lnTo>
                  <a:pt x="320478" y="251313"/>
                </a:lnTo>
                <a:lnTo>
                  <a:pt x="317924" y="244692"/>
                </a:lnTo>
                <a:lnTo>
                  <a:pt x="314490" y="238569"/>
                </a:lnTo>
                <a:lnTo>
                  <a:pt x="324527" y="220967"/>
                </a:lnTo>
                <a:lnTo>
                  <a:pt x="251929" y="220967"/>
                </a:lnTo>
                <a:lnTo>
                  <a:pt x="221159" y="197218"/>
                </a:lnTo>
                <a:close/>
              </a:path>
              <a:path w="446405" h="346075">
                <a:moveTo>
                  <a:pt x="126288" y="102933"/>
                </a:moveTo>
                <a:lnTo>
                  <a:pt x="107018" y="106823"/>
                </a:lnTo>
                <a:lnTo>
                  <a:pt x="91282" y="117432"/>
                </a:lnTo>
                <a:lnTo>
                  <a:pt x="80674" y="133167"/>
                </a:lnTo>
                <a:lnTo>
                  <a:pt x="76784" y="152438"/>
                </a:lnTo>
                <a:lnTo>
                  <a:pt x="77385" y="160181"/>
                </a:lnTo>
                <a:lnTo>
                  <a:pt x="79130" y="167539"/>
                </a:lnTo>
                <a:lnTo>
                  <a:pt x="81927" y="174424"/>
                </a:lnTo>
                <a:lnTo>
                  <a:pt x="85686" y="180746"/>
                </a:lnTo>
                <a:lnTo>
                  <a:pt x="50419" y="246849"/>
                </a:lnTo>
                <a:lnTo>
                  <a:pt x="101444" y="246849"/>
                </a:lnTo>
                <a:lnTo>
                  <a:pt x="125399" y="201942"/>
                </a:lnTo>
                <a:lnTo>
                  <a:pt x="133977" y="201942"/>
                </a:lnTo>
                <a:lnTo>
                  <a:pt x="141046" y="200253"/>
                </a:lnTo>
                <a:lnTo>
                  <a:pt x="147472" y="197218"/>
                </a:lnTo>
                <a:lnTo>
                  <a:pt x="221159" y="197218"/>
                </a:lnTo>
                <a:lnTo>
                  <a:pt x="174955" y="161556"/>
                </a:lnTo>
                <a:lnTo>
                  <a:pt x="175514" y="158610"/>
                </a:lnTo>
                <a:lnTo>
                  <a:pt x="175818" y="155562"/>
                </a:lnTo>
                <a:lnTo>
                  <a:pt x="175818" y="152438"/>
                </a:lnTo>
                <a:lnTo>
                  <a:pt x="171926" y="133167"/>
                </a:lnTo>
                <a:lnTo>
                  <a:pt x="161312" y="117432"/>
                </a:lnTo>
                <a:lnTo>
                  <a:pt x="145568" y="106823"/>
                </a:lnTo>
                <a:lnTo>
                  <a:pt x="126288" y="102933"/>
                </a:lnTo>
                <a:close/>
              </a:path>
              <a:path w="446405" h="346075">
                <a:moveTo>
                  <a:pt x="273862" y="216217"/>
                </a:moveTo>
                <a:lnTo>
                  <a:pt x="265518" y="216217"/>
                </a:lnTo>
                <a:lnTo>
                  <a:pt x="258343" y="217919"/>
                </a:lnTo>
                <a:lnTo>
                  <a:pt x="251929" y="220967"/>
                </a:lnTo>
                <a:lnTo>
                  <a:pt x="324527" y="220967"/>
                </a:lnTo>
                <a:lnTo>
                  <a:pt x="327206" y="216268"/>
                </a:lnTo>
                <a:lnTo>
                  <a:pt x="275386" y="216268"/>
                </a:lnTo>
                <a:lnTo>
                  <a:pt x="273862" y="216217"/>
                </a:lnTo>
                <a:close/>
              </a:path>
              <a:path w="446405" h="346075">
                <a:moveTo>
                  <a:pt x="396392" y="0"/>
                </a:moveTo>
                <a:lnTo>
                  <a:pt x="377114" y="3889"/>
                </a:lnTo>
                <a:lnTo>
                  <a:pt x="361375" y="14498"/>
                </a:lnTo>
                <a:lnTo>
                  <a:pt x="350765" y="30234"/>
                </a:lnTo>
                <a:lnTo>
                  <a:pt x="346875" y="49504"/>
                </a:lnTo>
                <a:lnTo>
                  <a:pt x="347421" y="56890"/>
                </a:lnTo>
                <a:lnTo>
                  <a:pt x="349008" y="63930"/>
                </a:lnTo>
                <a:lnTo>
                  <a:pt x="351557" y="70548"/>
                </a:lnTo>
                <a:lnTo>
                  <a:pt x="354990" y="76669"/>
                </a:lnTo>
                <a:lnTo>
                  <a:pt x="275386" y="216268"/>
                </a:lnTo>
                <a:lnTo>
                  <a:pt x="327206" y="216268"/>
                </a:lnTo>
                <a:lnTo>
                  <a:pt x="394093" y="98971"/>
                </a:lnTo>
                <a:lnTo>
                  <a:pt x="396706" y="98971"/>
                </a:lnTo>
                <a:lnTo>
                  <a:pt x="415664" y="95142"/>
                </a:lnTo>
                <a:lnTo>
                  <a:pt x="431404" y="84528"/>
                </a:lnTo>
                <a:lnTo>
                  <a:pt x="442017" y="68784"/>
                </a:lnTo>
                <a:lnTo>
                  <a:pt x="445909" y="49504"/>
                </a:lnTo>
                <a:lnTo>
                  <a:pt x="442017" y="30234"/>
                </a:lnTo>
                <a:lnTo>
                  <a:pt x="431404" y="14498"/>
                </a:lnTo>
                <a:lnTo>
                  <a:pt x="415664" y="3889"/>
                </a:lnTo>
                <a:lnTo>
                  <a:pt x="396392" y="0"/>
                </a:lnTo>
                <a:close/>
              </a:path>
              <a:path w="446405" h="346075">
                <a:moveTo>
                  <a:pt x="133977" y="201942"/>
                </a:moveTo>
                <a:lnTo>
                  <a:pt x="125399" y="201942"/>
                </a:lnTo>
                <a:lnTo>
                  <a:pt x="125996" y="201968"/>
                </a:lnTo>
                <a:lnTo>
                  <a:pt x="133870" y="201968"/>
                </a:lnTo>
                <a:close/>
              </a:path>
              <a:path w="446405" h="346075">
                <a:moveTo>
                  <a:pt x="396706" y="98971"/>
                </a:moveTo>
                <a:lnTo>
                  <a:pt x="394093" y="98971"/>
                </a:lnTo>
                <a:lnTo>
                  <a:pt x="395630" y="99034"/>
                </a:lnTo>
                <a:lnTo>
                  <a:pt x="396392" y="99034"/>
                </a:lnTo>
                <a:lnTo>
                  <a:pt x="396706" y="989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622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743975"/>
              </p:ext>
            </p:extLst>
          </p:nvPr>
        </p:nvGraphicFramePr>
        <p:xfrm>
          <a:off x="3643306" y="857232"/>
          <a:ext cx="5181600" cy="536707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Земельный участок не сформирован (кадастровый квартал 55:20:090501)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Ориентировочная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площадь 23 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Общедолевая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собственность (паевые земли)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1,2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2,5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2,0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км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Просёлочная дорога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станции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ориентировочно 2,0 км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Ориентировочная кадастровая стоимость</a:t>
                      </a:r>
                      <a:r>
                        <a:rPr lang="ru-RU" sz="11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земельного участка </a:t>
                      </a:r>
                      <a:r>
                        <a:rPr lang="ru-RU" sz="11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277,22487  тыс. руб</a:t>
                      </a:r>
                      <a:r>
                        <a:rPr lang="ru-RU" sz="1100" b="0" i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endParaRPr lang="ru-RU" sz="1100" baseline="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Красноярского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Ефременко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Лидия Павловна, +7 (3812) 971-452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714884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Омская область, Омский район, </a:t>
            </a:r>
            <a:b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границах Красноярского сельского поселения, вблизи рабочих участков полей 138</a:t>
            </a:r>
            <a:endParaRPr lang="ru-RU" sz="1600" kern="0" spc="4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3429024" cy="365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924267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578647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3643306" y="785794"/>
          <a:ext cx="5181600" cy="590047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Земельный участок не сформирован, кадастровый квартал 55:20:072101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700000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 до разграничения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Через земельный участок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проходит линия электропередачи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400 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150 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 до федеральной автомобильной дороги 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Омск-Красноярка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 7 км, до дороги с твердым покрытием - 900 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Вдоль восточной границы земельного участка расположены ж/д пути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2632 тыс. руб.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Ключевского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Тымань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Владимирович,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+7 (3812)  217-876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Территория, прилегающая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населенному пункту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Харино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Ключевского сельского поселения Омского муниципального района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857232"/>
            <a:ext cx="3281479" cy="3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870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578647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3643306" y="785794"/>
          <a:ext cx="5181600" cy="5742884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Земельный участок не сформирован, кадастровый квартал 55:20:160403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200000 (ориентировочно)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Государственная собственность до разграничения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</a:t>
                      </a:r>
                      <a:b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100 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500 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500 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дороги 200 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Железнодорожные 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ближайших железнодорожных путей, расположенных в г. Омске 5 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Здания и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сооружения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Ориентировочная стоимость аренды земельного участка 180 тыс. руб. в год, ориентировочная стоимость   выкупа инфраструктурной площадки, 300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 лава Омского сельского поселения Омского муниципального района Омской области Шумихина Инна Вячеславовна, +7 (3812) 938-193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429132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 в 500 м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 на северо-запад от здания администрации, имеющего почтовый адрес: Омская область Омский район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а.Омский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ул. Центральная,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7-1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3214710" cy="343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506486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5720" y="357166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357166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43306" y="857232"/>
          <a:ext cx="5110162" cy="5780869"/>
        </p:xfrm>
        <a:graphic>
          <a:graphicData uri="http://schemas.openxmlformats.org/drawingml/2006/table">
            <a:tbl>
              <a:tblPr/>
              <a:tblGrid>
                <a:gridCol w="2029035"/>
                <a:gridCol w="3081127"/>
              </a:tblGrid>
              <a:tr h="443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55:20:131103:1188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75000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8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</a:t>
                      </a: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Надеждинского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</a:t>
                      </a:r>
                      <a:b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для растениеводства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Ближайшее расстояние до сети электроснабжения 100 м, мощность 35 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кВТ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Через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 км проходит магистральный газопровод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8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ВНС с.Надеждино 2 км 258м, ближайший центральный водопровод на расстоянии 1 км 100 м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до ближайшей дороги 50 м.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до ближайшей железнодорожной станции 40 км.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Здания и сооружения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Отсутствуют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8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203 ,50 тыс. руб. (кадастровая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стоимость)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baseline="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8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Надеждинского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Миронова Анастасия Ивановна, +7 (3812)  983-945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929198"/>
            <a:ext cx="328614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в 1630 м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северо-запад.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Надеждино, ул. Центральная, д. 39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3088376" cy="3829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72982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357166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357166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714884"/>
            <a:ext cx="3143272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примерно в 1600 м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ориентира по направлению на северо-запад. Почтовый адрес ориентира: Омская область, Омский район,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Надеждино, ул. Центральная, д. 39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321345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68" y="923113"/>
          <a:ext cx="5429288" cy="5661830"/>
        </p:xfrm>
        <a:graphic>
          <a:graphicData uri="http://schemas.openxmlformats.org/drawingml/2006/table">
            <a:tbl>
              <a:tblPr/>
              <a:tblGrid>
                <a:gridCol w="2347801"/>
                <a:gridCol w="3081487"/>
              </a:tblGrid>
              <a:tr h="3498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 земельного участка 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55:20:131103:1189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9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 в квадратных метрах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28000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7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Муниципальная собственность Надеждинского сельского поселения Омского муниципального района   Омской области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8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земель. Вид разрешенного использования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сельскохозяйственного назначения, для растениеводства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8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Ближайшее расстояние до сети электроснабжения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 м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мощность 35 </a:t>
                      </a:r>
                      <a:r>
                        <a:rPr lang="ru-RU" sz="11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6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Через 3км проходит магистральный газопровод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7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ВНС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с.Надеждино 2 км 258м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ближайший центральный водопровод на расстоянии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км 100 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7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Центральное водоотведение на территории сельского поселения  отсутствует, выгребные ямы обустраиваются индивидуально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5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 пути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ближайшей дороги регионального значения (Красноярский тракт)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240 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6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Железнодородные  пути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железнодорожного переезда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377 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90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Здание и сооружения 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имеется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70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Стоимость аренды и (или) выкупа инфраструктурной площадки, тыс руб.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75, 880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тыс. руб.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(кадастровая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стоимость)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1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Контактная информация 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Глава </a:t>
                      </a:r>
                      <a:r>
                        <a:rPr lang="ru-RU" sz="11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Надеждинского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сельского поселения Омского муниципального района Омской области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Миронова Анастасия Ивановна , +7(3812)983-945</a:t>
                      </a:r>
                    </a:p>
                  </a:txBody>
                  <a:tcPr marL="51789" marR="51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1511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142852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5720" y="142852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928926" y="642918"/>
          <a:ext cx="6072230" cy="6068112"/>
        </p:xfrm>
        <a:graphic>
          <a:graphicData uri="http://schemas.openxmlformats.org/drawingml/2006/table">
            <a:tbl>
              <a:tblPr/>
              <a:tblGrid>
                <a:gridCol w="2143140"/>
                <a:gridCol w="392909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55:20:142002:368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Новоомского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Ближайшие точка подключения к электроснабжению расположена на земельном участке АО «Омский бекон» с кадастровым номером 55:20:142002:1253 , расстояние до которого ориентировочно 5500 метров. 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Ближайшие точка подключения к газоснабжению расположена на земельном участке АО «Омский бекон» с кадастровым номером 55:20:142002:1253 , расстояние ориентировочно 5500 метров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Водоснабжение.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Ближайшие точка подключения к водоснабжению, водоотведению расположена на земельном участке АО «Омский бекон» с кадастровым номером 55:20:142002:1253 , расстояние до которого ориентировочно 5500 метров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Асфальт/просёлочная дорога. Расстояние от земельного участка до </a:t>
                      </a: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Русско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-Полянского тракта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примерно 9100 метров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Ближайшая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жд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станция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расположенная от земельного участка – станция Фадино, ориентировочное  расстояние 9500 метров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Здания и сооружения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Отсутствуют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Кадастровая стоимость земельного участка 13,550 тыс. рублей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Новоомского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Лен Артур Владимирович, +7 (3812)  928-525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72008"/>
            <a:ext cx="2571768" cy="1714512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Новоомское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сельское поселение, рабочие участки полей № 39п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2643206" cy="362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280581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3283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55:20:180603:353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3784000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 Покровского сельского поселения Омского муниципального района Омской области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назначения, для ведения сельскохозяйственного производства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точек подключения ориентировочно 5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Проселочная дорога,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автомобильной дороги с твердым покрытием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ориентировочно 3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 станции ориентировочно 10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Здания и сооружения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Отсуствуют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10265,64 тыс. рублей (кадастровая стоимость)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Покровского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Шафрик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Александр Иванович, +7 (3812)  924-617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Омский район, Покровское сельское поселение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32244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03408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70235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55:20:000000:5052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178000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Земли, государственная собственность на которые не разграничена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Для размещения административных и офисных зданий, объектов образования, науки, здравоохранения и социального обеспечения, физической культуры и спорта, культуры, искусства, религии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Имеется линия электропередач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Газопровод – на границе участка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Централизованное водоснабжение и  водоотведение отсутствует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дороги 0,02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 станции ориентировочно 40,0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Здания и сооружения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Отсуствуют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Стоимость не определена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Чернолучинского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городского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Юркив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Николай Васильевич, +7 (3812)  976-517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500570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 относительно здания с почтовым адресом: Омская область, Омский район,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Чернолучинский</a:t>
            </a: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Торговая, д. 10Б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3214710" cy="32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746551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85728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868" y="785794"/>
          <a:ext cx="5181600" cy="5519472"/>
        </p:xfrm>
        <a:graphic>
          <a:graphicData uri="http://schemas.openxmlformats.org/drawingml/2006/table">
            <a:tbl>
              <a:tblPr/>
              <a:tblGrid>
                <a:gridCol w="2057400"/>
                <a:gridCol w="3124200"/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Кадастровый номер земельного участка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55:20:220301:1414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Площадь в квадратных метрах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300000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Собственник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Земли, государственная собственность на которые не разграничена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Категория земель. Вид разрешенного использования</a:t>
                      </a:r>
                      <a:endParaRPr lang="ru-RU" sz="10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Земли поселений (земли населенных пунктов) для комплексного освоения в целях жилищного строительства</a:t>
                      </a: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Электроснабжение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Имеется возможность подключения к сетям инженерной инфраструктуры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Times New Roman"/>
                          <a:ea typeface="Calibri"/>
                          <a:cs typeface="Times New Roman"/>
                        </a:rPr>
                        <a:t>Водоснабжение. Водоотведение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Подъездные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дороги 0,01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Железнодорожные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пути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до ближайшей железнодорожной станции ориентировочно 5,0 км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Здания и сооружения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/>
                          <a:ea typeface="Calibri"/>
                          <a:cs typeface="Times New Roman"/>
                        </a:rPr>
                        <a:t>Отсуствуют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Стоимость аренды и (или) выкупа инфраструктурной площадки, тыс. рублей</a:t>
                      </a: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74 799  тыс. рублей (кадастров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ая стоимость)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baseline="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Контактная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Глава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Троицкого сельского поселения Омского муниципального района Омской области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Сердюк Светлана  Владимировна, </a:t>
                      </a:r>
                      <a:b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+7 (3812)  929-255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6312" marR="26312" marT="43288" marB="4328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14282" y="4286256"/>
            <a:ext cx="3286148" cy="1928826"/>
          </a:xfrm>
          <a:prstGeom prst="roundRect">
            <a:avLst/>
          </a:prstGeom>
          <a:solidFill>
            <a:srgbClr val="D4E2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kern="0" spc="4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Омская область, р-н Омский, Троицкое сельское поселение, д. Верхний </a:t>
            </a:r>
            <a:r>
              <a:rPr lang="ru-RU" sz="1600" kern="0" spc="4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Карбуш</a:t>
            </a:r>
            <a:endParaRPr lang="ru-RU" sz="1600" kern="0" spc="4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311400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072740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857256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2955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помещения для реализации инвестиционных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929586" y="180859"/>
            <a:ext cx="868272" cy="85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281212"/>
              </p:ext>
            </p:extLst>
          </p:nvPr>
        </p:nvGraphicFramePr>
        <p:xfrm>
          <a:off x="224626" y="1412776"/>
          <a:ext cx="8606189" cy="4933412"/>
        </p:xfrm>
        <a:graphic>
          <a:graphicData uri="http://schemas.openxmlformats.org/drawingml/2006/table">
            <a:tbl>
              <a:tblPr/>
              <a:tblGrid>
                <a:gridCol w="541294"/>
                <a:gridCol w="1152128"/>
                <a:gridCol w="1008112"/>
                <a:gridCol w="792088"/>
                <a:gridCol w="1008112"/>
                <a:gridCol w="1224136"/>
                <a:gridCol w="1080120"/>
                <a:gridCol w="1062758"/>
                <a:gridCol w="737441"/>
              </a:tblGrid>
              <a:tr h="3283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местоположения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участка,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м.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Кадастровый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инженерной инфраструктуры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Характери-стика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Контак-тные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34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Ульяновка,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Клубная, д.2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Нежилое помещение (здание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жкх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55:20:030201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подключения, водоснабжения, электричество проведено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Богословское сельское поселение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965-238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Ульяновка,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Центральная, д.12Г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Нежилое помещение (для размещения аптек)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55:20:030201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электричество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подводится газ, водоснабжение отсутствует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Щеколодкин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Владимир Павлович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(3812) 965-238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Богословка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 Ленина,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12Б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Нежилое помещение (для размещения аптек)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3434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55:20:030101</a:t>
                      </a:r>
                      <a:r>
                        <a:rPr lang="ru-RU" sz="1200" b="0" i="0" u="none" strike="noStrike" dirty="0" smtClean="0">
                          <a:solidFill>
                            <a:srgbClr val="3434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34343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4206</a:t>
                      </a:r>
                      <a:endParaRPr lang="ru-RU" sz="1200" b="0" i="0" u="none" strike="noStrike" dirty="0">
                        <a:solidFill>
                          <a:srgbClr val="34343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электричество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водоснабжение, газ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Щеколодкин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Владимир Павлович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(3812) 965-238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Новомосковка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 Луговая,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1Е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Нежилое помещение (для размещения аптек)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55:20:030301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электричество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водоснабжение, газ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Щеколодкин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Владимир Павлович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(3812) 965-238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Горячий Ключ, ул. 60 лет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СССР,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Нежилые помещения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96,5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55:20:000000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подключено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тепло, электро-, водоснабжение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Дружинское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сельское поселение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790-181</a:t>
                      </a:r>
                    </a:p>
                    <a:p>
                      <a:pPr marL="0"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8267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/>
          <p:cNvSpPr/>
          <p:nvPr/>
        </p:nvSpPr>
        <p:spPr>
          <a:xfrm>
            <a:off x="0" y="671318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8650" y="606638"/>
            <a:ext cx="48667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kern="1200" spc="65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Ключевые отрасли района</a:t>
            </a:r>
            <a:endParaRPr sz="2800" kern="1200" spc="65" dirty="0">
              <a:solidFill>
                <a:srgbClr val="FF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76600" y="1752600"/>
            <a:ext cx="2440305" cy="29969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lang="ru-RU" sz="1850" b="1" spc="45" dirty="0" smtClean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…</a:t>
            </a:r>
            <a:endParaRPr sz="185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81" y="1771650"/>
            <a:ext cx="381000" cy="285750"/>
          </a:xfrm>
        </p:spPr>
      </p:pic>
      <p:sp>
        <p:nvSpPr>
          <p:cNvPr id="25" name="Скругленный прямоугольник 24"/>
          <p:cNvSpPr/>
          <p:nvPr/>
        </p:nvSpPr>
        <p:spPr>
          <a:xfrm>
            <a:off x="301423" y="1115029"/>
            <a:ext cx="8155632" cy="538486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750088"/>
              <a:satOff val="-5627"/>
              <a:lumOff val="-915"/>
              <a:alphaOff val="0"/>
            </a:schemeClr>
          </a:fillRef>
          <a:effectRef idx="1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extBox 5"/>
          <p:cNvSpPr txBox="1"/>
          <p:nvPr/>
        </p:nvSpPr>
        <p:spPr>
          <a:xfrm>
            <a:off x="6984519" y="6499893"/>
            <a:ext cx="235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оказатели 2020 года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4"/>
          <p:cNvSpPr/>
          <p:nvPr/>
        </p:nvSpPr>
        <p:spPr>
          <a:xfrm>
            <a:off x="2131339" y="1088440"/>
            <a:ext cx="4495800" cy="4572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Агропромышленный комплекс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68534"/>
          <a:stretch/>
        </p:blipFill>
        <p:spPr bwMode="auto">
          <a:xfrm>
            <a:off x="915464" y="1547243"/>
            <a:ext cx="1541666" cy="84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object 2"/>
          <p:cNvSpPr txBox="1">
            <a:spLocks/>
          </p:cNvSpPr>
          <p:nvPr/>
        </p:nvSpPr>
        <p:spPr>
          <a:xfrm>
            <a:off x="639572" y="2406381"/>
            <a:ext cx="2131409" cy="7130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Валовой сбор:</a:t>
            </a:r>
          </a:p>
          <a:p>
            <a:pPr lvl="0" indent="12700" algn="ctr">
              <a:spcBef>
                <a:spcPts val="100"/>
              </a:spcBef>
              <a:buFont typeface="Arial" pitchFamily="34" charset="0"/>
              <a:buChar char="•"/>
              <a:defRPr/>
            </a:pPr>
            <a:r>
              <a:rPr kumimoji="0" lang="ru-RU" sz="110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зерновых </a:t>
            </a: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144,4 </a:t>
            </a: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тыс. тонн; </a:t>
            </a:r>
          </a:p>
          <a:p>
            <a:pPr lvl="0" indent="12700" algn="ctr">
              <a:spcBef>
                <a:spcPts val="100"/>
              </a:spcBef>
              <a:buFont typeface="Arial" pitchFamily="34" charset="0"/>
              <a:buChar char="•"/>
              <a:defRPr/>
            </a:pPr>
            <a:r>
              <a:rPr lang="ru-RU" sz="105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зернобобовых </a:t>
            </a:r>
            <a:r>
              <a:rPr lang="ru-RU" sz="105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7,2 </a:t>
            </a:r>
            <a:r>
              <a:rPr lang="ru-RU" sz="105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тыс. 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тонн</a:t>
            </a:r>
            <a:endParaRPr lang="ru-RU" sz="1050" b="1" kern="0" spc="4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(в </a:t>
            </a:r>
            <a:r>
              <a:rPr lang="ru-RU" sz="1050" b="1" kern="0" spc="4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т.ч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kumimoji="0" lang="ru-RU" sz="1050" b="1" u="none" strike="noStrike" kern="0" cap="none" spc="4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горох – 7,2 тыс. тонн)</a:t>
            </a:r>
            <a:endParaRPr kumimoji="0" lang="ru-RU" sz="105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36854" r="31573"/>
          <a:stretch/>
        </p:blipFill>
        <p:spPr bwMode="auto">
          <a:xfrm>
            <a:off x="2751285" y="1547501"/>
            <a:ext cx="1541666" cy="83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object 2"/>
          <p:cNvSpPr txBox="1">
            <a:spLocks/>
          </p:cNvSpPr>
          <p:nvPr/>
        </p:nvSpPr>
        <p:spPr>
          <a:xfrm>
            <a:off x="2596668" y="2382981"/>
            <a:ext cx="1949743" cy="854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Валовой сбор: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масличных культур – </a:t>
            </a:r>
            <a:b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13,2 </a:t>
            </a: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тыс. тонн 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05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масличного льна – </a:t>
            </a:r>
            <a:b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3,6 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тыс. тонн</a:t>
            </a:r>
          </a:p>
        </p:txBody>
      </p:sp>
      <p:pic>
        <p:nvPicPr>
          <p:cNvPr id="29" name="Рисунок 28"/>
          <p:cNvPicPr/>
          <p:nvPr/>
        </p:nvPicPr>
        <p:blipFill rotWithShape="1">
          <a:blip r:embed="rId4"/>
          <a:srcRect l="41950" t="40190" r="46833" b="46254"/>
          <a:stretch/>
        </p:blipFill>
        <p:spPr bwMode="auto">
          <a:xfrm>
            <a:off x="4578156" y="1551447"/>
            <a:ext cx="1543705" cy="8575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0" name="object 2"/>
          <p:cNvSpPr txBox="1">
            <a:spLocks/>
          </p:cNvSpPr>
          <p:nvPr/>
        </p:nvSpPr>
        <p:spPr>
          <a:xfrm>
            <a:off x="4605268" y="2409697"/>
            <a:ext cx="1484848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Валовой сбор </a:t>
            </a:r>
            <a:br>
              <a:rPr kumimoji="0" lang="ru-RU" sz="110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050" b="1" u="none" strike="noStrike" kern="0" cap="none" spc="4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картофеля –</a:t>
            </a:r>
            <a:r>
              <a:rPr kumimoji="0" lang="ru-RU" sz="1050" b="1" u="none" strike="noStrike" kern="0" cap="none" spc="4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kumimoji="0" lang="ru-RU" sz="1050" b="1" u="none" strike="noStrike" kern="0" cap="none" spc="4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106,8</a:t>
            </a:r>
            <a:r>
              <a:rPr kumimoji="0" lang="ru-RU" sz="1050" b="1" u="none" strike="noStrike" kern="0" cap="none" spc="4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тыс. тонн</a:t>
            </a:r>
          </a:p>
        </p:txBody>
      </p:sp>
      <p:pic>
        <p:nvPicPr>
          <p:cNvPr id="31" name="Рисунок 30" descr="C:\Users\bazhenova\Desktop\ovoshhi-3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8" t="4165" r="4446" b="7085"/>
          <a:stretch/>
        </p:blipFill>
        <p:spPr bwMode="auto">
          <a:xfrm>
            <a:off x="6407066" y="1545393"/>
            <a:ext cx="1543705" cy="8816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2" name="object 2"/>
          <p:cNvSpPr txBox="1">
            <a:spLocks/>
          </p:cNvSpPr>
          <p:nvPr/>
        </p:nvSpPr>
        <p:spPr>
          <a:xfrm>
            <a:off x="6378818" y="2415451"/>
            <a:ext cx="1600199" cy="5180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Валовой сбор </a:t>
            </a:r>
            <a:b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овощей – </a:t>
            </a:r>
          </a:p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48,6 тыс.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3" name="Рисунок 32"/>
          <p:cNvPicPr/>
          <p:nvPr/>
        </p:nvPicPr>
        <p:blipFill rotWithShape="1">
          <a:blip r:embed="rId4"/>
          <a:srcRect l="70319" t="40074" r="18029" b="41399"/>
          <a:stretch/>
        </p:blipFill>
        <p:spPr bwMode="auto">
          <a:xfrm>
            <a:off x="2632132" y="4978877"/>
            <a:ext cx="1553704" cy="8447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4" name="object 2"/>
          <p:cNvSpPr txBox="1">
            <a:spLocks/>
          </p:cNvSpPr>
          <p:nvPr/>
        </p:nvSpPr>
        <p:spPr>
          <a:xfrm>
            <a:off x="2611536" y="5823601"/>
            <a:ext cx="1641106" cy="3436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молока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 28,6 тыс. тонн</a:t>
            </a:r>
          </a:p>
        </p:txBody>
      </p:sp>
      <p:pic>
        <p:nvPicPr>
          <p:cNvPr id="35" name="Рисунок 34" descr="C:\Users\bazhenova\Desktop\Без названия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92" y="3359934"/>
            <a:ext cx="1541666" cy="863553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object 2"/>
          <p:cNvSpPr txBox="1">
            <a:spLocks/>
          </p:cNvSpPr>
          <p:nvPr/>
        </p:nvSpPr>
        <p:spPr>
          <a:xfrm>
            <a:off x="1110361" y="4236174"/>
            <a:ext cx="2321728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мяса скота </a:t>
            </a:r>
            <a:b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и </a:t>
            </a:r>
            <a:r>
              <a:rPr lang="ru-RU" sz="110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птицы 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в сельскохозяйственных организациях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  <a:r>
              <a:rPr lang="ru-RU" sz="1050" b="1" kern="0" spc="40" dirty="0" smtClean="0">
                <a:latin typeface="Times New Roman" pitchFamily="18" charset="0"/>
                <a:cs typeface="Times New Roman" pitchFamily="18" charset="0"/>
              </a:rPr>
              <a:t>85,2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тыс.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7" name="Рисунок 3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2" t="40306" r="32069" b="41283"/>
          <a:stretch/>
        </p:blipFill>
        <p:spPr bwMode="auto">
          <a:xfrm>
            <a:off x="3720272" y="3361070"/>
            <a:ext cx="1541666" cy="8716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8" name="object 2"/>
          <p:cNvSpPr txBox="1">
            <a:spLocks/>
          </p:cNvSpPr>
          <p:nvPr/>
        </p:nvSpPr>
        <p:spPr>
          <a:xfrm>
            <a:off x="3598433" y="4243185"/>
            <a:ext cx="1785344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мяса скота и птицы </a:t>
            </a:r>
            <a:r>
              <a:rPr lang="ru-RU" sz="110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в 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хозяйствах населения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  <a:r>
              <a:rPr lang="ru-RU" sz="1050" b="1" kern="0" spc="40" dirty="0" smtClean="0">
                <a:latin typeface="Times New Roman" pitchFamily="18" charset="0"/>
                <a:cs typeface="Times New Roman" pitchFamily="18" charset="0"/>
              </a:rPr>
              <a:t>2,4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тыс.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9" name="Рисунок 38"/>
          <p:cNvPicPr/>
          <p:nvPr/>
        </p:nvPicPr>
        <p:blipFill rotWithShape="1">
          <a:blip r:embed="rId4"/>
          <a:srcRect l="27402" t="41656" r="60946" b="44535"/>
          <a:stretch/>
        </p:blipFill>
        <p:spPr bwMode="auto">
          <a:xfrm>
            <a:off x="4825114" y="4969352"/>
            <a:ext cx="1553704" cy="8542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0" name="object 2"/>
          <p:cNvSpPr txBox="1">
            <a:spLocks/>
          </p:cNvSpPr>
          <p:nvPr/>
        </p:nvSpPr>
        <p:spPr>
          <a:xfrm>
            <a:off x="4891920" y="5829281"/>
            <a:ext cx="160019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яиц – </a:t>
            </a:r>
            <a:b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271,5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млн. шт.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1" name="Picture 2" descr="D:\!!! БАЖЕНОВА СВ\РАБОТА С РАЙОНАМИ\Инвестиционные паспорта районов\Кормиловский (размещено)\после ВКС\картинки\330-3305560_-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50751"/>
            <a:ext cx="1541666" cy="8770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sp>
        <p:nvSpPr>
          <p:cNvPr id="42" name="object 2"/>
          <p:cNvSpPr txBox="1">
            <a:spLocks/>
          </p:cNvSpPr>
          <p:nvPr/>
        </p:nvSpPr>
        <p:spPr>
          <a:xfrm>
            <a:off x="5479004" y="4236174"/>
            <a:ext cx="2760985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100" b="1" kern="0" spc="40" dirty="0">
                <a:latin typeface="Times New Roman" pitchFamily="18" charset="0"/>
                <a:cs typeface="Times New Roman" pitchFamily="18" charset="0"/>
              </a:rPr>
              <a:t>Производство мяса скота </a:t>
            </a:r>
            <a:r>
              <a:rPr lang="ru-RU" sz="1100" b="1" kern="0" spc="4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b="1" kern="0" spc="40" dirty="0">
                <a:latin typeface="Times New Roman" pitchFamily="18" charset="0"/>
                <a:cs typeface="Times New Roman" pitchFamily="18" charset="0"/>
              </a:rPr>
              <a:t>птицы </a:t>
            </a:r>
            <a:r>
              <a:rPr lang="ru-RU" sz="1100" b="1" kern="0" spc="4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kern="0" spc="4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kern="0" spc="40" dirty="0" smtClean="0">
                <a:latin typeface="Times New Roman" pitchFamily="18" charset="0"/>
                <a:cs typeface="Times New Roman" pitchFamily="18" charset="0"/>
              </a:rPr>
              <a:t>в крестьянских (фермерских) хозяйствах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  <a:r>
              <a:rPr lang="ru-RU" sz="1050" b="1" kern="0" spc="40" dirty="0" smtClean="0">
                <a:latin typeface="Times New Roman" pitchFamily="18" charset="0"/>
                <a:cs typeface="Times New Roman" pitchFamily="18" charset="0"/>
              </a:rPr>
              <a:t>0,4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тыс.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857256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2955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помещения для реализации инвестиционных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53937"/>
              </p:ext>
            </p:extLst>
          </p:nvPr>
        </p:nvGraphicFramePr>
        <p:xfrm>
          <a:off x="214282" y="1412776"/>
          <a:ext cx="8606189" cy="4668442"/>
        </p:xfrm>
        <a:graphic>
          <a:graphicData uri="http://schemas.openxmlformats.org/drawingml/2006/table">
            <a:tbl>
              <a:tblPr/>
              <a:tblGrid>
                <a:gridCol w="541294"/>
                <a:gridCol w="1152128"/>
                <a:gridCol w="1008112"/>
                <a:gridCol w="792088"/>
                <a:gridCol w="1008112"/>
                <a:gridCol w="1224136"/>
                <a:gridCol w="1080120"/>
                <a:gridCol w="1062758"/>
                <a:gridCol w="737441"/>
              </a:tblGrid>
              <a:tr h="3283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местоположения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участка,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м.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Кадастровый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инженерной инфраструктуры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Характери-стика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Контак-тные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4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 Ключи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Березовая,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ТЦ)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помещение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106,1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55:20:070101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4311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водоотведение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теплоснабжение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Васильева Татьяна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Джумаевна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217-876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 Ключи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Березовая,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ТЦ)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помещение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518,6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55:20:070101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4313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водоотведение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теплоснабжение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Васильева Татьяна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Джумаевна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217-876</a:t>
                      </a:r>
                    </a:p>
                    <a:p>
                      <a:pPr marL="0"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 Ключи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Березовая,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ТЦ)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помещение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106,1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55:20:070101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4311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водоотведение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теплоснабжение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Васильева Татьяна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Джумаевна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217-876</a:t>
                      </a:r>
                    </a:p>
                    <a:p>
                      <a:pPr marL="0"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Омский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Центральная,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помещение (здание котельной)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516,9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55:20:160101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Омский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муниципаль-ный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391-600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929586" y="180859"/>
            <a:ext cx="868272" cy="85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18378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857256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2955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помещения для реализации инвестиционных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972847"/>
              </p:ext>
            </p:extLst>
          </p:nvPr>
        </p:nvGraphicFramePr>
        <p:xfrm>
          <a:off x="214282" y="1484784"/>
          <a:ext cx="8606189" cy="4302682"/>
        </p:xfrm>
        <a:graphic>
          <a:graphicData uri="http://schemas.openxmlformats.org/drawingml/2006/table">
            <a:tbl>
              <a:tblPr/>
              <a:tblGrid>
                <a:gridCol w="541294"/>
                <a:gridCol w="1152128"/>
                <a:gridCol w="1008112"/>
                <a:gridCol w="792088"/>
                <a:gridCol w="1008112"/>
                <a:gridCol w="1224136"/>
                <a:gridCol w="1080120"/>
                <a:gridCol w="1062758"/>
                <a:gridCol w="737441"/>
              </a:tblGrid>
              <a:tr h="3283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местоположения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участка,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м.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Кадастровый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инженерной инфраструктуры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Характери-стика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Контак-тные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94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Розовка,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Тельмана,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помещение (здание склада)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221,5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55:20:200101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Розовское сельское поселение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3812) 991-258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Розовка,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Тельмана,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30А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здание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334,8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55:20:200101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Розовское сельское поселение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991-258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Розовка,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Тельмана,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21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22П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ежилое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помещение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55:20:200101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водо-,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газонабжения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Розовское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сельское поселение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3812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991-258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Набережный, ул. Береговая,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15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Нежилое помещение (здание котельной)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55-55-24/007/2007/-171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подключения электро-, водоснабжения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Омский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муниципаль-ный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3812)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391-600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929586" y="180859"/>
            <a:ext cx="868272" cy="856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587184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2" y="214290"/>
            <a:ext cx="7613650" cy="857256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7429552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помещения для реализации инвестиционных проектов</a:t>
            </a:r>
            <a:endParaRPr lang="ru-RU" sz="2400" spc="-7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419872" y="4221088"/>
            <a:ext cx="2520280" cy="2485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01558"/>
              </p:ext>
            </p:extLst>
          </p:nvPr>
        </p:nvGraphicFramePr>
        <p:xfrm>
          <a:off x="214282" y="1340768"/>
          <a:ext cx="8606189" cy="2977700"/>
        </p:xfrm>
        <a:graphic>
          <a:graphicData uri="http://schemas.openxmlformats.org/drawingml/2006/table">
            <a:tbl>
              <a:tblPr/>
              <a:tblGrid>
                <a:gridCol w="541294"/>
                <a:gridCol w="1152128"/>
                <a:gridCol w="1008112"/>
                <a:gridCol w="792088"/>
                <a:gridCol w="1008112"/>
                <a:gridCol w="1224136"/>
                <a:gridCol w="1080120"/>
                <a:gridCol w="1062758"/>
                <a:gridCol w="737441"/>
              </a:tblGrid>
              <a:tr h="3283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 местоположения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участка,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м.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Кадастровый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инженерной инфраструктуры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Характери-стика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Контак-тные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</a:p>
                  </a:txBody>
                  <a:tcPr marL="4191" marR="4191" marT="41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4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Морозовка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ул. Птицеводов, д. 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Нежилые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помещения (3)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21,1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55:20:120101:3594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Электричество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" marR="635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ФГБНУ «Омский АНЦ»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937-272,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937-369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1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1" marR="4191" marT="41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Морозовка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ул. 60 лет Победы, д. 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Нежилые помещения (14)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9,6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65,7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55:20:120101:3446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Электричество, вода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" marR="635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ФГБНУ «Омский АНЦ»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937-272,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937-369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17"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Морозовка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ул. Квартал Б,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д. 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Нежилые помещения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50,2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80,2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55:20:120101: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Электричество, вода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 особых характеристик</a:t>
                      </a: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" marR="635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ФГБНУ «Омский АНЦ»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937-272, </a:t>
                      </a:r>
                      <a:b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(3812)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fontAlgn="t"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937-369</a:t>
                      </a:r>
                    </a:p>
                  </a:txBody>
                  <a:tcPr marL="34925" marR="34925" marT="34925" marB="34925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0570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87902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3400" y="289365"/>
            <a:ext cx="7467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 для реализации проектов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2400" y="472652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>
              <a:solidFill>
                <a:srgbClr val="000000"/>
              </a:solidFill>
              <a:latin typeface="Tms Rm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1142984"/>
            <a:ext cx="4114800" cy="487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свободных земельных участках для реализации инвестиционных проектов размещена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Инвестиционном интернет-портале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(</a:t>
            </a:r>
            <a:r>
              <a:rPr lang="en-US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investomsk.ru/ru/article/land-parcels-greenfield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странице Омского муниципального района в разделе «Инвестиционная привлекательность территории» 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портале Правительства Омской области (</a:t>
            </a:r>
            <a:r>
              <a:rPr lang="en-US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http://oms.omskportal.ru/omsu/oms-3-52-244-1/otrasl/economics/invest-privlekat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\\192.168.1.214\общая на уэр\2011 год\СВОДНО-АНАЛИТИЧЕСКИЙ ОТДЕЛ\Рыжанкова Н.В\ИНВЕСТ ПАСПОРТ РАЙОНА\картинки\kart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4056875" cy="4500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42594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Users\ksamodinskiy\Desktop\Концепция.png"/>
          <p:cNvPicPr>
            <a:picLocks noChangeAspect="1" noChangeArrowheads="1"/>
          </p:cNvPicPr>
          <p:nvPr/>
        </p:nvPicPr>
        <p:blipFill>
          <a:blip r:embed="rId2" cstate="print"/>
          <a:srcRect t="3150" b="3379"/>
          <a:stretch>
            <a:fillRect/>
          </a:stretch>
        </p:blipFill>
        <p:spPr bwMode="auto">
          <a:xfrm>
            <a:off x="0" y="404664"/>
            <a:ext cx="9105900" cy="6453336"/>
          </a:xfrm>
          <a:prstGeom prst="rect">
            <a:avLst/>
          </a:prstGeom>
          <a:noFill/>
        </p:spPr>
      </p:pic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0" y="3249003"/>
            <a:ext cx="9105900" cy="27392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http</a:t>
            </a:r>
            <a:r>
              <a:rPr lang="en-US" sz="5400" b="1" dirty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://investomsk.ru</a:t>
            </a:r>
            <a:r>
              <a:rPr lang="en-US" sz="5400" b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Arial" pitchFamily="34" charset="0"/>
              </a:rPr>
              <a:t>/</a:t>
            </a:r>
            <a:endParaRPr lang="ru-RU" sz="5400" b="1" dirty="0" smtClean="0">
              <a:solidFill>
                <a:schemeClr val="accent4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1000" b="1" dirty="0" smtClean="0">
              <a:solidFill>
                <a:schemeClr val="accent4">
                  <a:lumMod val="50000"/>
                </a:schemeClr>
              </a:solidFill>
              <a:latin typeface="Georgia" pitchFamily="18" charset="0"/>
              <a:cs typeface="Arial" pitchFamily="34" charset="0"/>
              <a:hlinkClick r:id="rId3"/>
            </a:endParaRPr>
          </a:p>
          <a:p>
            <a:pPr algn="ctr">
              <a:defRPr/>
            </a:pPr>
            <a:r>
              <a:rPr lang="en-US" sz="3600" b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Arial" pitchFamily="34" charset="0"/>
                <a:hlinkClick r:id="rId3"/>
              </a:rPr>
              <a:t>http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Arial" pitchFamily="34" charset="0"/>
                <a:hlinkClick r:id="rId3"/>
              </a:rPr>
              <a:t>://oms.omskportal.ru/omsu/oms-3-52-244-1/otrasl/economics/invest-privlekat 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6" name="object 2"/>
          <p:cNvSpPr/>
          <p:nvPr/>
        </p:nvSpPr>
        <p:spPr>
          <a:xfrm>
            <a:off x="0" y="251951"/>
            <a:ext cx="7620000" cy="45720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4"/>
          <p:cNvSpPr txBox="1">
            <a:spLocks/>
          </p:cNvSpPr>
          <p:nvPr/>
        </p:nvSpPr>
        <p:spPr>
          <a:xfrm>
            <a:off x="609600" y="233989"/>
            <a:ext cx="74676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b="1" kern="0" spc="-70" dirty="0" smtClean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Инвестиционный портал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857232"/>
            <a:ext cx="470611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857232"/>
            <a:ext cx="392909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457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33400"/>
            <a:ext cx="7613650" cy="394970"/>
          </a:xfrm>
          <a:custGeom>
            <a:avLst/>
            <a:gdLst/>
            <a:ahLst/>
            <a:cxnLst/>
            <a:rect l="l" t="t" r="r" b="b"/>
            <a:pathLst>
              <a:path w="5555615" h="394969">
                <a:moveTo>
                  <a:pt x="0" y="394817"/>
                </a:moveTo>
                <a:lnTo>
                  <a:pt x="5555297" y="394817"/>
                </a:lnTo>
                <a:lnTo>
                  <a:pt x="5555297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09600" y="493729"/>
            <a:ext cx="74676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7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304800" y="2915908"/>
          <a:ext cx="8382000" cy="383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0"/>
                <a:gridCol w="2794000"/>
                <a:gridCol w="2794000"/>
              </a:tblGrid>
              <a:tr h="404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Глава Омского муниципального района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Долматов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Геннадий Геннадьевич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+7 (3812) 39-16-00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sng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2"/>
                        </a:rPr>
                        <a:t>oms@mr.omskportal.ru</a:t>
                      </a:r>
                      <a:endParaRPr lang="ru-RU" sz="18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</a:t>
                      </a: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Главы муниципального района по вопросам развития сельскохозяйственного производства и экономической политике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Волужев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Денис Геннадьевич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+7 (3812) 39-16-27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sng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17oms@minselkhoz.omskportal.ru</a:t>
                      </a:r>
                      <a:endParaRPr lang="ru-RU" sz="1800" u="sng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5156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Управления экономического развития и инвестиций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Гергокова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Вера Антоновна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+7 (3812) 39-16-74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sng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orpomskii@yandex.ru</a:t>
                      </a:r>
                      <a:endParaRPr lang="ru-RU" sz="1800" dirty="0" smtClean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73017" y="981701"/>
            <a:ext cx="7315200" cy="179495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Омского муниципального района Омской области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омскийрайон.рф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Омского муниципального района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портале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Омской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  <a:p>
            <a:pPr algn="ctr"/>
            <a:r>
              <a:rPr lang="en-US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oms.omskportal.ru/omsu/oms-3-52-244-1</a:t>
            </a:r>
            <a:endParaRPr lang="ru-RU" u="sng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u="sng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ru-RU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предпринимательомскогорайона.рф</a:t>
            </a:r>
            <a:endParaRPr lang="ru-RU" u="sng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60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/>
          <p:cNvSpPr/>
          <p:nvPr/>
        </p:nvSpPr>
        <p:spPr>
          <a:xfrm>
            <a:off x="0" y="671318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359" y="617423"/>
            <a:ext cx="48667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kern="1200" spc="65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Ключевые отрасли района</a:t>
            </a:r>
            <a:endParaRPr sz="2800" kern="1200" spc="65" dirty="0">
              <a:solidFill>
                <a:srgbClr val="FF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76600" y="1752600"/>
            <a:ext cx="2440305" cy="29969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lang="ru-RU" sz="1850" b="1" spc="45" dirty="0" smtClean="0">
                <a:solidFill>
                  <a:srgbClr val="0066B3"/>
                </a:solidFill>
                <a:latin typeface="Arial" pitchFamily="34" charset="0"/>
                <a:cs typeface="Arial" pitchFamily="34" charset="0"/>
              </a:rPr>
              <a:t>…</a:t>
            </a:r>
            <a:endParaRPr sz="185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81" y="1771650"/>
            <a:ext cx="381000" cy="285750"/>
          </a:xfrm>
        </p:spPr>
      </p:pic>
      <p:sp>
        <p:nvSpPr>
          <p:cNvPr id="25" name="Скругленный прямоугольник 24"/>
          <p:cNvSpPr/>
          <p:nvPr/>
        </p:nvSpPr>
        <p:spPr>
          <a:xfrm>
            <a:off x="292359" y="1447800"/>
            <a:ext cx="8458200" cy="4789512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750088"/>
              <a:satOff val="-5627"/>
              <a:lumOff val="-915"/>
              <a:alphaOff val="0"/>
            </a:schemeClr>
          </a:fillRef>
          <a:effectRef idx="1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0" name="Скругленный прямоугольник 4"/>
          <p:cNvSpPr/>
          <p:nvPr/>
        </p:nvSpPr>
        <p:spPr>
          <a:xfrm>
            <a:off x="2273559" y="1433720"/>
            <a:ext cx="4495800" cy="4572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Агропромышленный комплекс</a:t>
            </a:r>
          </a:p>
        </p:txBody>
      </p:sp>
      <p:sp>
        <p:nvSpPr>
          <p:cNvPr id="27" name="object 2"/>
          <p:cNvSpPr txBox="1">
            <a:spLocks/>
          </p:cNvSpPr>
          <p:nvPr/>
        </p:nvSpPr>
        <p:spPr>
          <a:xfrm>
            <a:off x="466141" y="2148378"/>
            <a:ext cx="8066299" cy="23416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00"/>
              </a:spcBef>
              <a:defRPr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>
              <a:spcBef>
                <a:spcPts val="100"/>
              </a:spcBef>
              <a:defRPr/>
            </a:pP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убань вышла в ТОП-5 регионов РФ по объему застрахованной пашни ::  Краснодар :: РБ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41" y="2540656"/>
            <a:ext cx="1953577" cy="120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2"/>
          <p:cNvSpPr txBox="1">
            <a:spLocks/>
          </p:cNvSpPr>
          <p:nvPr/>
        </p:nvSpPr>
        <p:spPr>
          <a:xfrm>
            <a:off x="699027" y="3748322"/>
            <a:ext cx="1487803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Пашни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161,9 тыс. га (в </a:t>
            </a:r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138,5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тыс. га - используемая)</a:t>
            </a:r>
            <a:endParaRPr lang="ru-RU" sz="1050" b="1" kern="0" spc="40" baseline="0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3" name="Picture 4" descr="Сенокос в экстремальных условия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290" y="2540656"/>
            <a:ext cx="1922169" cy="120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2"/>
          <p:cNvSpPr txBox="1">
            <a:spLocks/>
          </p:cNvSpPr>
          <p:nvPr/>
        </p:nvSpPr>
        <p:spPr>
          <a:xfrm>
            <a:off x="2766523" y="3764769"/>
            <a:ext cx="160162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Сенокосы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29,16 тыс. га</a:t>
            </a:r>
            <a:endParaRPr lang="ru-RU" sz="1050" b="1" kern="0" spc="40" baseline="0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Picture 6" descr="Культурные пастбищ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127" y="2542050"/>
            <a:ext cx="1843334" cy="120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2"/>
          <p:cNvSpPr txBox="1">
            <a:spLocks/>
          </p:cNvSpPr>
          <p:nvPr/>
        </p:nvSpPr>
        <p:spPr>
          <a:xfrm>
            <a:off x="4888806" y="3788688"/>
            <a:ext cx="160162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spcBef>
                <a:spcPts val="100"/>
              </a:spcBef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Пастбища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37,30 тыс. га</a:t>
            </a:r>
            <a:endParaRPr lang="ru-RU" sz="1050" b="1" kern="0" spc="40" baseline="0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Picture 2" descr="Производственные ресурсы сельского хозяйства. Земельные ресурсы и их  использова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384" y="2535914"/>
            <a:ext cx="1827552" cy="121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2"/>
          <p:cNvSpPr txBox="1">
            <a:spLocks/>
          </p:cNvSpPr>
          <p:nvPr/>
        </p:nvSpPr>
        <p:spPr>
          <a:xfrm>
            <a:off x="1145843" y="2042588"/>
            <a:ext cx="73379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spcBef>
                <a:spcPts val="100"/>
              </a:spcBef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Площадь земель сельскохозяйственного назначения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252,4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га, в том числе:</a:t>
            </a:r>
          </a:p>
        </p:txBody>
      </p:sp>
      <p:sp>
        <p:nvSpPr>
          <p:cNvPr id="21" name="object 2"/>
          <p:cNvSpPr txBox="1">
            <a:spLocks/>
          </p:cNvSpPr>
          <p:nvPr/>
        </p:nvSpPr>
        <p:spPr>
          <a:xfrm>
            <a:off x="6836349" y="3788687"/>
            <a:ext cx="160162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spcBef>
                <a:spcPts val="100"/>
              </a:spcBef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Прочее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24,06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тыс. га </a:t>
            </a:r>
          </a:p>
        </p:txBody>
      </p:sp>
      <p:sp>
        <p:nvSpPr>
          <p:cNvPr id="22" name="object 2"/>
          <p:cNvSpPr txBox="1">
            <a:spLocks/>
          </p:cNvSpPr>
          <p:nvPr/>
        </p:nvSpPr>
        <p:spPr>
          <a:xfrm>
            <a:off x="1809939" y="5521212"/>
            <a:ext cx="2602037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  <a:defRPr/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Техническое перевооружение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сельскохозяйственных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организаций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236,5 млн. руб.</a:t>
            </a:r>
          </a:p>
          <a:p>
            <a:pPr marL="12700" lvl="0">
              <a:spcBef>
                <a:spcPts val="100"/>
              </a:spcBef>
              <a:defRPr/>
            </a:pP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84519" y="6499893"/>
            <a:ext cx="235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оказатели 2020 года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bject 2"/>
          <p:cNvSpPr txBox="1">
            <a:spLocks/>
          </p:cNvSpPr>
          <p:nvPr/>
        </p:nvSpPr>
        <p:spPr>
          <a:xfrm>
            <a:off x="4687517" y="5510974"/>
            <a:ext cx="1880553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Складские помещения </a:t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для хранения зерна – </a:t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91 единица, 168,1 тыс. тонн</a:t>
            </a:r>
            <a:endParaRPr lang="ru-RU" sz="1050" b="1" kern="0" spc="40" baseline="0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2" name="Picture 4" descr="Как быстро обнаружить заражение зерна и обработать место хранен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431" y="4352301"/>
            <a:ext cx="1956745" cy="116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Трактор: стоковые фото, изображения | Скачать Трактор картинки на  Depositphoto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968" y="4323668"/>
            <a:ext cx="1949978" cy="121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74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/>
          <p:cNvSpPr/>
          <p:nvPr/>
        </p:nvSpPr>
        <p:spPr>
          <a:xfrm>
            <a:off x="0" y="671318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634135"/>
            <a:ext cx="48667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kern="1200" spc="65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Ключевые отрасли района</a:t>
            </a:r>
            <a:endParaRPr sz="2800" kern="1200" spc="65" dirty="0">
              <a:solidFill>
                <a:srgbClr val="FF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5103" y="1118285"/>
            <a:ext cx="8686799" cy="50345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750088"/>
              <a:satOff val="-5627"/>
              <a:lumOff val="-915"/>
              <a:alphaOff val="0"/>
            </a:schemeClr>
          </a:fillRef>
          <a:effectRef idx="1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Скругленный прямоугольник 4"/>
          <p:cNvSpPr/>
          <p:nvPr/>
        </p:nvSpPr>
        <p:spPr>
          <a:xfrm>
            <a:off x="1724482" y="1164324"/>
            <a:ext cx="5742183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Пищевая перерабатывающая промышленность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2"/>
          <p:cNvSpPr txBox="1">
            <a:spLocks/>
          </p:cNvSpPr>
          <p:nvPr/>
        </p:nvSpPr>
        <p:spPr>
          <a:xfrm>
            <a:off x="617058" y="2893936"/>
            <a:ext cx="1877711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колбасных изделий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 1,5 тыс.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" name="Picture 5" descr="https://kz.all.biz/img/kz/catalog/30401.jpeg"/>
          <p:cNvPicPr>
            <a:picLocks noChangeAspect="1" noChangeArrowheads="1"/>
          </p:cNvPicPr>
          <p:nvPr/>
        </p:nvPicPr>
        <p:blipFill rotWithShape="1">
          <a:blip r:embed="rId2" cstate="print"/>
          <a:srcRect l="5407" r="9996"/>
          <a:stretch/>
        </p:blipFill>
        <p:spPr bwMode="auto">
          <a:xfrm>
            <a:off x="6856320" y="1812505"/>
            <a:ext cx="1820326" cy="1011533"/>
          </a:xfrm>
          <a:prstGeom prst="rect">
            <a:avLst/>
          </a:prstGeom>
          <a:noFill/>
        </p:spPr>
      </p:pic>
      <p:sp>
        <p:nvSpPr>
          <p:cNvPr id="15" name="object 2"/>
          <p:cNvSpPr txBox="1">
            <a:spLocks/>
          </p:cNvSpPr>
          <p:nvPr/>
        </p:nvSpPr>
        <p:spPr>
          <a:xfrm>
            <a:off x="6800337" y="2889051"/>
            <a:ext cx="1932291" cy="5129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хлеба </a:t>
            </a:r>
            <a:b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и хлебобулочных изделий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b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6,4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тыс.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6" name="Picture 2" descr="C:\Users\User\Desktop\районы\1585901225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393" y="1810271"/>
            <a:ext cx="1812660" cy="1016000"/>
          </a:xfrm>
          <a:prstGeom prst="rect">
            <a:avLst/>
          </a:prstGeom>
          <a:noFill/>
        </p:spPr>
      </p:pic>
      <p:sp>
        <p:nvSpPr>
          <p:cNvPr id="17" name="object 2"/>
          <p:cNvSpPr txBox="1">
            <a:spLocks/>
          </p:cNvSpPr>
          <p:nvPr/>
        </p:nvSpPr>
        <p:spPr>
          <a:xfrm>
            <a:off x="2846724" y="2887006"/>
            <a:ext cx="1600200" cy="5129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полуфабрикатов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b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2,5 тыс.</a:t>
            </a:r>
            <a:r>
              <a:rPr lang="ru-RU" sz="105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1" name="Picture 2" descr="D:\!!! БАЖЕНОВА СВ\РАБОТА С РАЙОНАМИ\Инвестиционные паспорта районов\Горьковский (надо посмотреть)\картинки\new_ubc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7" r="12344"/>
          <a:stretch/>
        </p:blipFill>
        <p:spPr bwMode="auto">
          <a:xfrm>
            <a:off x="1582581" y="3660112"/>
            <a:ext cx="1824376" cy="102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!!! БАЖЕНОВА СВ\РАБОТА С РАЙОНАМИ\Инвестиционные паспорта районов\Горьковский (надо посмотреть)\картинки\oJfsAYYQsvHKZLKeGTOuxRjsF3PfxIy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" r="30978" b="9847"/>
          <a:stretch/>
        </p:blipFill>
        <p:spPr bwMode="auto">
          <a:xfrm>
            <a:off x="3943170" y="3651173"/>
            <a:ext cx="1819816" cy="103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D:\!!! БАЖЕНОВА СВ\РАБОТА С РАЙОНАМИ\Инвестиционные паспорта районов\Горьковский (надо посмотреть)\картинки\1813934_2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" b="13297"/>
          <a:stretch/>
        </p:blipFill>
        <p:spPr bwMode="auto">
          <a:xfrm>
            <a:off x="6276046" y="3627205"/>
            <a:ext cx="1818412" cy="105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bject 2"/>
          <p:cNvSpPr txBox="1">
            <a:spLocks/>
          </p:cNvSpPr>
          <p:nvPr/>
        </p:nvSpPr>
        <p:spPr>
          <a:xfrm>
            <a:off x="1607022" y="4726071"/>
            <a:ext cx="2042318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Наличие 1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убойного цеха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" name="object 2"/>
          <p:cNvSpPr txBox="1">
            <a:spLocks/>
          </p:cNvSpPr>
          <p:nvPr/>
        </p:nvSpPr>
        <p:spPr>
          <a:xfrm>
            <a:off x="6164093" y="4755180"/>
            <a:ext cx="2042318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Наличие 2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молокоприемных пунктов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8" name="Picture 4" descr="P:\Фадеев\фото на слайды\P10601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2190" y="1808081"/>
            <a:ext cx="1819447" cy="1020379"/>
          </a:xfrm>
          <a:prstGeom prst="rect">
            <a:avLst/>
          </a:prstGeom>
          <a:ln>
            <a:noFill/>
          </a:ln>
          <a:effectLst/>
        </p:spPr>
      </p:pic>
      <p:sp>
        <p:nvSpPr>
          <p:cNvPr id="29" name="object 2"/>
          <p:cNvSpPr txBox="1">
            <a:spLocks/>
          </p:cNvSpPr>
          <p:nvPr/>
        </p:nvSpPr>
        <p:spPr>
          <a:xfrm>
            <a:off x="3831919" y="4737385"/>
            <a:ext cx="2042318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Наличие </a:t>
            </a:r>
            <a:r>
              <a:rPr lang="ru-RU" sz="110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элеваторов </a:t>
            </a:r>
            <a:b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с железнодорожным тупиком</a:t>
            </a:r>
          </a:p>
        </p:txBody>
      </p:sp>
      <p:pic>
        <p:nvPicPr>
          <p:cNvPr id="30" name="Picture 2" descr="D:\!!! БАЖЕНОВА СВ\РАБОТА С РАЙОНАМИ\Инвестиционные паспорта районов\Нововаршавский (размещено)\после ВКС\картинки\proizvodstvo_muki_na_prodazhu_mai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035" y="1810118"/>
            <a:ext cx="1808597" cy="102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bject 2"/>
          <p:cNvSpPr txBox="1">
            <a:spLocks/>
          </p:cNvSpPr>
          <p:nvPr/>
        </p:nvSpPr>
        <p:spPr>
          <a:xfrm>
            <a:off x="4820033" y="2909269"/>
            <a:ext cx="1752600" cy="3436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муки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b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2,9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тыс.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тонн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84519" y="6499893"/>
            <a:ext cx="235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оказатели 2020 года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10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/>
          <p:cNvSpPr/>
          <p:nvPr/>
        </p:nvSpPr>
        <p:spPr>
          <a:xfrm>
            <a:off x="0" y="671318"/>
            <a:ext cx="5327650" cy="394970"/>
          </a:xfrm>
          <a:custGeom>
            <a:avLst/>
            <a:gdLst/>
            <a:ahLst/>
            <a:cxnLst/>
            <a:rect l="l" t="t" r="r" b="b"/>
            <a:pathLst>
              <a:path w="3443604" h="394969">
                <a:moveTo>
                  <a:pt x="0" y="394817"/>
                </a:moveTo>
                <a:lnTo>
                  <a:pt x="3443300" y="394817"/>
                </a:lnTo>
                <a:lnTo>
                  <a:pt x="3443300" y="0"/>
                </a:lnTo>
                <a:lnTo>
                  <a:pt x="0" y="0"/>
                </a:lnTo>
                <a:lnTo>
                  <a:pt x="0" y="394817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800" y="624420"/>
            <a:ext cx="4866701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kern="1200" spc="65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Ключевые отрасли района</a:t>
            </a:r>
            <a:endParaRPr sz="2800" kern="1200" spc="65" dirty="0">
              <a:solidFill>
                <a:srgbClr val="FF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1440" y="1124744"/>
            <a:ext cx="8686799" cy="50345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750088"/>
              <a:satOff val="-5627"/>
              <a:lumOff val="-915"/>
              <a:alphaOff val="0"/>
            </a:schemeClr>
          </a:fillRef>
          <a:effectRef idx="1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Скругленный прямоугольник 4"/>
          <p:cNvSpPr/>
          <p:nvPr/>
        </p:nvSpPr>
        <p:spPr>
          <a:xfrm>
            <a:off x="1340464" y="1328349"/>
            <a:ext cx="6929485" cy="4187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Пищевая перерабатывающая  промышленность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object 2"/>
          <p:cNvSpPr txBox="1">
            <a:spLocks/>
          </p:cNvSpPr>
          <p:nvPr/>
        </p:nvSpPr>
        <p:spPr>
          <a:xfrm>
            <a:off x="4994590" y="3235656"/>
            <a:ext cx="2838619" cy="5129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крупы </a:t>
            </a:r>
            <a:b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и макаронных изделий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b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726,4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6" name="Picture 3" descr="C:\Users\Сидоренко\Desktop\dM059CeQ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16017" b="5224"/>
          <a:stretch/>
        </p:blipFill>
        <p:spPr bwMode="auto">
          <a:xfrm>
            <a:off x="5171501" y="4107536"/>
            <a:ext cx="2370864" cy="1395454"/>
          </a:xfrm>
          <a:prstGeom prst="rect">
            <a:avLst/>
          </a:prstGeom>
          <a:ln>
            <a:noFill/>
          </a:ln>
          <a:effectLst/>
        </p:spPr>
      </p:pic>
      <p:sp>
        <p:nvSpPr>
          <p:cNvPr id="37" name="object 2"/>
          <p:cNvSpPr txBox="1">
            <a:spLocks/>
          </p:cNvSpPr>
          <p:nvPr/>
        </p:nvSpPr>
        <p:spPr>
          <a:xfrm>
            <a:off x="5372656" y="5545381"/>
            <a:ext cx="208248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 кондитерских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изделий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r>
              <a:rPr lang="ru-RU" sz="1050" b="1" kern="0" spc="40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49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8" name="object 2"/>
          <p:cNvSpPr txBox="1">
            <a:spLocks/>
          </p:cNvSpPr>
          <p:nvPr/>
        </p:nvSpPr>
        <p:spPr>
          <a:xfrm>
            <a:off x="2051532" y="3243172"/>
            <a:ext cx="2137916" cy="3436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0" lvl="0" indent="1270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Производство</a:t>
            </a:r>
            <a:r>
              <a:rPr lang="ru-RU" sz="110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10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комбикормов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r>
              <a:rPr lang="ru-RU" sz="1050" b="1" kern="0" spc="4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151 262,5 тонн 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7" name="object 2"/>
          <p:cNvSpPr txBox="1">
            <a:spLocks/>
          </p:cNvSpPr>
          <p:nvPr/>
        </p:nvSpPr>
        <p:spPr>
          <a:xfrm>
            <a:off x="2089624" y="5545381"/>
            <a:ext cx="2061732" cy="5129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снеков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фруктов, ягод и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овощей </a:t>
            </a: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–</a:t>
            </a:r>
            <a:b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050" b="1" kern="0" spc="4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17,7 тонн</a:t>
            </a:r>
            <a:endParaRPr kumimoji="0" lang="ru-RU" sz="1100" b="1" u="none" strike="noStrike" kern="0" cap="none" spc="4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113913"/>
            <a:ext cx="2370864" cy="1384570"/>
          </a:xfrm>
          <a:prstGeom prst="rect">
            <a:avLst/>
          </a:prstGeom>
        </p:spPr>
      </p:pic>
      <p:pic>
        <p:nvPicPr>
          <p:cNvPr id="1026" name="Picture 2" descr="D:\!!! БАЖЕНОВА СВ\РАБОТА С РАЙОНАМИ\Инвестиционные паспорта районов\Омский (размещено)\после ВКС\картинки\3rhbug33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07916"/>
            <a:ext cx="2370864" cy="140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роизводство Круп как бизнес: оборудование, технология изготовлен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501" y="1803615"/>
            <a:ext cx="2370864" cy="141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984519" y="6499893"/>
            <a:ext cx="235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оказатели 2020 года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95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</Template>
  <TotalTime>4809</TotalTime>
  <Words>6466</Words>
  <Application>Microsoft Office PowerPoint</Application>
  <PresentationFormat>Экран (4:3)</PresentationFormat>
  <Paragraphs>1533</Paragraphs>
  <Slides>65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1" baseType="lpstr">
      <vt:lpstr>Arial</vt:lpstr>
      <vt:lpstr>Calibri</vt:lpstr>
      <vt:lpstr>Georgia</vt:lpstr>
      <vt:lpstr>Times New Roman</vt:lpstr>
      <vt:lpstr>Tms Rmn</vt:lpstr>
      <vt:lpstr>Office Theme</vt:lpstr>
      <vt:lpstr>ОМСКИЙ МУНИЦИПАЛЬНЫЙ РАЙОН  ОМСКОЙ ОБЛАСТИ                                                   Инвестиционный паспорт</vt:lpstr>
      <vt:lpstr> Глава Омского муниципального района Омской области Г.Г. Долматов</vt:lpstr>
      <vt:lpstr>Презентация PowerPoint</vt:lpstr>
      <vt:lpstr>Наши преимущества</vt:lpstr>
      <vt:lpstr>Наши преимущества</vt:lpstr>
      <vt:lpstr>Ключевые отрасли района</vt:lpstr>
      <vt:lpstr>Ключевые отрасли района</vt:lpstr>
      <vt:lpstr>Ключевые отрасли района</vt:lpstr>
      <vt:lpstr>Ключевые отрасли района</vt:lpstr>
      <vt:lpstr>Ключевые отрасли района</vt:lpstr>
      <vt:lpstr>Ключевые отрасли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Перспективные отрасли инвестирования</vt:lpstr>
      <vt:lpstr>Перспективные отрасли инвестирования</vt:lpstr>
      <vt:lpstr>Проекты, требующие финансирования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Презентация PowerPoint</vt:lpstr>
      <vt:lpstr>Презентация PowerPoint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Земельные участки для реализации проектов</vt:lpstr>
      <vt:lpstr>Свободные помещения для реализации инвестиционных проектов</vt:lpstr>
      <vt:lpstr>Свободные помещения для реализации инвестиционных проектов</vt:lpstr>
      <vt:lpstr>Свободные помещения для реализации инвестиционных проектов</vt:lpstr>
      <vt:lpstr>Свободные помещения для реализации инвестиционных проектов</vt:lpstr>
      <vt:lpstr>Земельные участки для реализации проектов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ОМСКАЯ ОБЛАСТЬ Конкурентные преимущества</dc:title>
  <dc:creator>ksamodinskiy</dc:creator>
  <cp:lastModifiedBy>Vladelets</cp:lastModifiedBy>
  <cp:revision>426</cp:revision>
  <cp:lastPrinted>2021-04-21T06:10:01Z</cp:lastPrinted>
  <dcterms:created xsi:type="dcterms:W3CDTF">2019-02-22T07:19:09Z</dcterms:created>
  <dcterms:modified xsi:type="dcterms:W3CDTF">2021-06-02T05:50:15Z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2019-02-22T00:00:00Z</vt:filetime>
  </property>
  <property fmtid="{D5CDD505-2E9C-101B-9397-08002B2CF9AE}" pid="3" name="Creator">
    <vt:lpwstr>Adobe InDesign CS5 (7.0)</vt:lpwstr>
  </property>
  <property fmtid="{D5CDD505-2E9C-101B-9397-08002B2CF9AE}" pid="4" name="LastSaved">
    <vt:filetime>2019-02-22T00:00:00Z</vt:filetime>
  </property>
</Properties>
</file>